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0" r:id="rId9"/>
    <p:sldId id="264" r:id="rId10"/>
    <p:sldId id="265" r:id="rId11"/>
    <p:sldId id="266" r:id="rId12"/>
    <p:sldId id="273" r:id="rId13"/>
    <p:sldId id="274" r:id="rId14"/>
    <p:sldId id="275" r:id="rId15"/>
    <p:sldId id="267" r:id="rId16"/>
    <p:sldId id="276" r:id="rId17"/>
    <p:sldId id="277" r:id="rId18"/>
    <p:sldId id="278" r:id="rId19"/>
    <p:sldId id="268" r:id="rId20"/>
    <p:sldId id="279" r:id="rId21"/>
    <p:sldId id="269" r:id="rId22"/>
    <p:sldId id="280" r:id="rId23"/>
    <p:sldId id="270" r:id="rId24"/>
    <p:sldId id="281" r:id="rId25"/>
    <p:sldId id="282" r:id="rId26"/>
    <p:sldId id="283" r:id="rId27"/>
    <p:sldId id="271" r:id="rId28"/>
    <p:sldId id="284" r:id="rId29"/>
    <p:sldId id="272" r:id="rId30"/>
    <p:sldId id="285" r:id="rId31"/>
    <p:sldId id="286" r:id="rId32"/>
    <p:sldId id="287" r:id="rId33"/>
    <p:sldId id="290" r:id="rId34"/>
    <p:sldId id="288" r:id="rId3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392212"/>
    <a:srgbClr val="84BA4B"/>
    <a:srgbClr val="155679"/>
    <a:srgbClr val="112E4A"/>
    <a:srgbClr val="325800"/>
    <a:srgbClr val="7DD330"/>
    <a:srgbClr val="0C7CD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6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F42722-D479-4788-B44E-72A404359985}" type="doc">
      <dgm:prSet loTypeId="urn:microsoft.com/office/officeart/2005/8/layout/hProcess3" loCatId="process" qsTypeId="urn:microsoft.com/office/officeart/2005/8/quickstyle/simple5" qsCatId="simple" csTypeId="urn:microsoft.com/office/officeart/2005/8/colors/accent0_1" csCatId="mainScheme" phldr="1"/>
      <dgm:spPr/>
    </dgm:pt>
    <dgm:pt modelId="{6B3C25E7-384D-42ED-A61F-18F6E003F652}">
      <dgm:prSet phldrT="[Text]" custT="1"/>
      <dgm:spPr/>
      <dgm:t>
        <a:bodyPr/>
        <a:lstStyle/>
        <a:p>
          <a:r>
            <a:rPr lang="en-US" sz="7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itchFamily="66" charset="0"/>
            </a:rPr>
            <a:t>Procedure Activation</a:t>
          </a:r>
          <a:endParaRPr lang="en-US" sz="7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dwardian Script ITC" pitchFamily="66" charset="0"/>
          </a:endParaRPr>
        </a:p>
      </dgm:t>
    </dgm:pt>
    <dgm:pt modelId="{98985846-0CB0-45B8-B945-299C340609D3}" type="parTrans" cxnId="{D27511DB-87DE-4FCB-A1B5-CB6D0714843F}">
      <dgm:prSet/>
      <dgm:spPr/>
      <dgm:t>
        <a:bodyPr/>
        <a:lstStyle/>
        <a:p>
          <a:endParaRPr lang="en-US"/>
        </a:p>
      </dgm:t>
    </dgm:pt>
    <dgm:pt modelId="{A000108C-9F7E-4AF4-BE6E-D2E07AF73316}" type="sibTrans" cxnId="{D27511DB-87DE-4FCB-A1B5-CB6D0714843F}">
      <dgm:prSet/>
      <dgm:spPr/>
      <dgm:t>
        <a:bodyPr/>
        <a:lstStyle/>
        <a:p>
          <a:endParaRPr lang="en-US"/>
        </a:p>
      </dgm:t>
    </dgm:pt>
    <dgm:pt modelId="{331B5791-76C6-42D3-A20C-9B07669F6375}" type="pres">
      <dgm:prSet presAssocID="{EAF42722-D479-4788-B44E-72A404359985}" presName="Name0" presStyleCnt="0">
        <dgm:presLayoutVars>
          <dgm:dir/>
          <dgm:animLvl val="lvl"/>
          <dgm:resizeHandles val="exact"/>
        </dgm:presLayoutVars>
      </dgm:prSet>
      <dgm:spPr/>
    </dgm:pt>
    <dgm:pt modelId="{582B061E-151B-4445-9093-BB0C4B82A2CC}" type="pres">
      <dgm:prSet presAssocID="{EAF42722-D479-4788-B44E-72A404359985}" presName="dummy" presStyleCnt="0"/>
      <dgm:spPr/>
    </dgm:pt>
    <dgm:pt modelId="{9576B05B-6A48-4663-837C-4839ACCDB99C}" type="pres">
      <dgm:prSet presAssocID="{EAF42722-D479-4788-B44E-72A404359985}" presName="linH" presStyleCnt="0"/>
      <dgm:spPr/>
    </dgm:pt>
    <dgm:pt modelId="{0ECBFF54-62E0-45AD-9814-82CD7C935519}" type="pres">
      <dgm:prSet presAssocID="{EAF42722-D479-4788-B44E-72A404359985}" presName="padding1" presStyleCnt="0"/>
      <dgm:spPr/>
    </dgm:pt>
    <dgm:pt modelId="{00464AC7-5EA4-4168-A62F-6C9ACA6FA924}" type="pres">
      <dgm:prSet presAssocID="{6B3C25E7-384D-42ED-A61F-18F6E003F652}" presName="linV" presStyleCnt="0"/>
      <dgm:spPr/>
    </dgm:pt>
    <dgm:pt modelId="{1BC94180-315E-42EB-93B4-A923C61729E3}" type="pres">
      <dgm:prSet presAssocID="{6B3C25E7-384D-42ED-A61F-18F6E003F652}" presName="spVertical1" presStyleCnt="0"/>
      <dgm:spPr/>
    </dgm:pt>
    <dgm:pt modelId="{DD1DD5FE-710D-4A38-B61E-A16132781678}" type="pres">
      <dgm:prSet presAssocID="{6B3C25E7-384D-42ED-A61F-18F6E003F652}" presName="parTx" presStyleLbl="revTx" presStyleIdx="0" presStyleCnt="1" custLinFactNeighborX="-490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E477FC-0A26-4079-982D-E60FD353BCFC}" type="pres">
      <dgm:prSet presAssocID="{6B3C25E7-384D-42ED-A61F-18F6E003F652}" presName="spVertical2" presStyleCnt="0"/>
      <dgm:spPr/>
    </dgm:pt>
    <dgm:pt modelId="{D3F129E6-C4FC-41A9-8A46-EB707B087E03}" type="pres">
      <dgm:prSet presAssocID="{6B3C25E7-384D-42ED-A61F-18F6E003F652}" presName="spVertical3" presStyleCnt="0"/>
      <dgm:spPr/>
    </dgm:pt>
    <dgm:pt modelId="{35F31BF2-967B-4612-8370-DEC773D25A77}" type="pres">
      <dgm:prSet presAssocID="{EAF42722-D479-4788-B44E-72A404359985}" presName="padding2" presStyleCnt="0"/>
      <dgm:spPr/>
    </dgm:pt>
    <dgm:pt modelId="{80A127A2-373F-490A-819D-17BE9051D12E}" type="pres">
      <dgm:prSet presAssocID="{EAF42722-D479-4788-B44E-72A404359985}" presName="negArrow" presStyleCnt="0"/>
      <dgm:spPr/>
    </dgm:pt>
    <dgm:pt modelId="{44D97FEE-F76B-44BC-A23F-559F525205DF}" type="pres">
      <dgm:prSet presAssocID="{EAF42722-D479-4788-B44E-72A404359985}" presName="backgroundArrow" presStyleLbl="node1" presStyleIdx="0" presStyleCnt="1"/>
      <dgm:spPr/>
    </dgm:pt>
  </dgm:ptLst>
  <dgm:cxnLst>
    <dgm:cxn modelId="{D27511DB-87DE-4FCB-A1B5-CB6D0714843F}" srcId="{EAF42722-D479-4788-B44E-72A404359985}" destId="{6B3C25E7-384D-42ED-A61F-18F6E003F652}" srcOrd="0" destOrd="0" parTransId="{98985846-0CB0-45B8-B945-299C340609D3}" sibTransId="{A000108C-9F7E-4AF4-BE6E-D2E07AF73316}"/>
    <dgm:cxn modelId="{B5022F37-010E-492C-863B-0DDEC5ADFAEB}" type="presOf" srcId="{6B3C25E7-384D-42ED-A61F-18F6E003F652}" destId="{DD1DD5FE-710D-4A38-B61E-A16132781678}" srcOrd="0" destOrd="0" presId="urn:microsoft.com/office/officeart/2005/8/layout/hProcess3"/>
    <dgm:cxn modelId="{60BC699D-D5EB-42BB-86A6-52875581D1BA}" type="presOf" srcId="{EAF42722-D479-4788-B44E-72A404359985}" destId="{331B5791-76C6-42D3-A20C-9B07669F6375}" srcOrd="0" destOrd="0" presId="urn:microsoft.com/office/officeart/2005/8/layout/hProcess3"/>
    <dgm:cxn modelId="{13F1ACD3-5E6E-46FB-9C3C-24C21B4D3174}" type="presParOf" srcId="{331B5791-76C6-42D3-A20C-9B07669F6375}" destId="{582B061E-151B-4445-9093-BB0C4B82A2CC}" srcOrd="0" destOrd="0" presId="urn:microsoft.com/office/officeart/2005/8/layout/hProcess3"/>
    <dgm:cxn modelId="{2138ED81-3342-4E78-8D0B-7678BE9F4B70}" type="presParOf" srcId="{331B5791-76C6-42D3-A20C-9B07669F6375}" destId="{9576B05B-6A48-4663-837C-4839ACCDB99C}" srcOrd="1" destOrd="0" presId="urn:microsoft.com/office/officeart/2005/8/layout/hProcess3"/>
    <dgm:cxn modelId="{A59C40B4-CA4F-4244-84B7-6CBD50E1ACCD}" type="presParOf" srcId="{9576B05B-6A48-4663-837C-4839ACCDB99C}" destId="{0ECBFF54-62E0-45AD-9814-82CD7C935519}" srcOrd="0" destOrd="0" presId="urn:microsoft.com/office/officeart/2005/8/layout/hProcess3"/>
    <dgm:cxn modelId="{7B9F3CE8-4614-4189-884D-485EE4882F52}" type="presParOf" srcId="{9576B05B-6A48-4663-837C-4839ACCDB99C}" destId="{00464AC7-5EA4-4168-A62F-6C9ACA6FA924}" srcOrd="1" destOrd="0" presId="urn:microsoft.com/office/officeart/2005/8/layout/hProcess3"/>
    <dgm:cxn modelId="{E045F40B-12E9-4B7B-BBBC-C1748F1BFA92}" type="presParOf" srcId="{00464AC7-5EA4-4168-A62F-6C9ACA6FA924}" destId="{1BC94180-315E-42EB-93B4-A923C61729E3}" srcOrd="0" destOrd="0" presId="urn:microsoft.com/office/officeart/2005/8/layout/hProcess3"/>
    <dgm:cxn modelId="{E5C9ADD2-7901-416E-AE60-1938C7DFBF35}" type="presParOf" srcId="{00464AC7-5EA4-4168-A62F-6C9ACA6FA924}" destId="{DD1DD5FE-710D-4A38-B61E-A16132781678}" srcOrd="1" destOrd="0" presId="urn:microsoft.com/office/officeart/2005/8/layout/hProcess3"/>
    <dgm:cxn modelId="{3791F898-7FA6-4C12-B502-CE54F54AFD17}" type="presParOf" srcId="{00464AC7-5EA4-4168-A62F-6C9ACA6FA924}" destId="{73E477FC-0A26-4079-982D-E60FD353BCFC}" srcOrd="2" destOrd="0" presId="urn:microsoft.com/office/officeart/2005/8/layout/hProcess3"/>
    <dgm:cxn modelId="{8E10ED54-44D4-400C-8D36-A7B8BD26525B}" type="presParOf" srcId="{00464AC7-5EA4-4168-A62F-6C9ACA6FA924}" destId="{D3F129E6-C4FC-41A9-8A46-EB707B087E03}" srcOrd="3" destOrd="0" presId="urn:microsoft.com/office/officeart/2005/8/layout/hProcess3"/>
    <dgm:cxn modelId="{04E7B980-F298-41C2-AABB-79D33521BF91}" type="presParOf" srcId="{9576B05B-6A48-4663-837C-4839ACCDB99C}" destId="{35F31BF2-967B-4612-8370-DEC773D25A77}" srcOrd="2" destOrd="0" presId="urn:microsoft.com/office/officeart/2005/8/layout/hProcess3"/>
    <dgm:cxn modelId="{BF69761C-1506-4E00-9242-7561BBB56BA7}" type="presParOf" srcId="{9576B05B-6A48-4663-837C-4839ACCDB99C}" destId="{80A127A2-373F-490A-819D-17BE9051D12E}" srcOrd="3" destOrd="0" presId="urn:microsoft.com/office/officeart/2005/8/layout/hProcess3"/>
    <dgm:cxn modelId="{7767A464-0FEA-4FFB-BD2A-78A6344E3F97}" type="presParOf" srcId="{9576B05B-6A48-4663-837C-4839ACCDB99C}" destId="{44D97FEE-F76B-44BC-A23F-559F525205DF}" srcOrd="4" destOrd="0" presId="urn:microsoft.com/office/officeart/2005/8/layout/hProcess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D97FEE-F76B-44BC-A23F-559F525205DF}">
      <dsp:nvSpPr>
        <dsp:cNvPr id="0" name=""/>
        <dsp:cNvSpPr/>
      </dsp:nvSpPr>
      <dsp:spPr>
        <a:xfrm>
          <a:off x="0" y="96299"/>
          <a:ext cx="7499349" cy="4608000"/>
        </a:xfrm>
        <a:prstGeom prst="rightArrow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D1DD5FE-710D-4A38-B61E-A16132781678}">
      <dsp:nvSpPr>
        <dsp:cNvPr id="0" name=""/>
        <dsp:cNvSpPr/>
      </dsp:nvSpPr>
      <dsp:spPr>
        <a:xfrm>
          <a:off x="0" y="1248299"/>
          <a:ext cx="6144486" cy="23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31520" rIns="0" bIns="731520" numCol="1" spcCol="1270" anchor="ctr" anchorCtr="0">
          <a:noAutofit/>
        </a:bodyPr>
        <a:lstStyle/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itchFamily="66" charset="0"/>
            </a:rPr>
            <a:t>Procedure Activation</a:t>
          </a:r>
          <a:endParaRPr lang="en-US" sz="7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dwardian Script ITC" pitchFamily="66" charset="0"/>
          </a:endParaRPr>
        </a:p>
      </dsp:txBody>
      <dsp:txXfrm>
        <a:off x="0" y="1248299"/>
        <a:ext cx="6144486" cy="230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Coucou\Documents\Websites\Powerpoint Templates\New\Sources\31B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7812088" y="6372225"/>
            <a:ext cx="12144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b="1" dirty="0" smtClean="0">
                <a:solidFill>
                  <a:schemeClr val="bg1"/>
                </a:solidFill>
              </a:rPr>
              <a:t>Page </a:t>
            </a:r>
            <a:fld id="{F4218D1A-DE72-48A3-BEF0-C03770E30700}" type="slidenum">
              <a:rPr lang="fr-FR" b="1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fr-FR" b="1" dirty="0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:\Users\Coucou\Documents\Websites\Powerpoint Templates\New\Sources\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1547813" y="-60325"/>
            <a:ext cx="78486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Programming Paradigms </a:t>
            </a:r>
            <a:endParaRPr lang="fr-FR" sz="4800" b="1" dirty="0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48150" y="1052513"/>
            <a:ext cx="4572000" cy="1570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Umesh Gupta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Assistant Professor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Department of Computer Science &amp; Engineering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Types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8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None/>
            </a:pPr>
            <a:r>
              <a:rPr lang="en-US" sz="2000" b="1" smtClean="0"/>
              <a:t>4. Integers and Reals :-</a:t>
            </a:r>
            <a:r>
              <a:rPr lang="en-US" sz="2000" smtClean="0"/>
              <a:t>integers and reals get machine support. The supported integer values are between –MaxInt to MaxInt is a predefined constant for an implementation. On most machines integer fit in a word and real numbers in two contiguous words.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The operators of Pascal are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&lt; ,&lt;= , = , &lt;&gt; , &gt;=,  &gt;, + , -, or, *, /, div, mod, and, not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The operators of C are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||, &amp;&amp;, ==, !=, &lt;, &gt;, &lt;=, &gt;=, +, -, *, /,%, !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5. Subranges:-  </a:t>
            </a:r>
            <a:r>
              <a:rPr lang="en-US" sz="2000" smtClean="0"/>
              <a:t>It is a special case of basic types because they restrict the range of value of an existing type</a:t>
            </a:r>
            <a:r>
              <a:rPr lang="en-US" sz="2000" b="1" smtClean="0"/>
              <a:t>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	The syntax of a subrange in Pascal is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				&lt;constant </a:t>
            </a:r>
            <a:r>
              <a:rPr lang="en-US" sz="2000" b="1" baseline="-25000" smtClean="0"/>
              <a:t>1</a:t>
            </a:r>
            <a:r>
              <a:rPr lang="en-US" sz="2000" b="1" smtClean="0"/>
              <a:t>&gt;………&lt;constant </a:t>
            </a:r>
            <a:r>
              <a:rPr lang="en-US" sz="2000" b="1" baseline="-25000" smtClean="0"/>
              <a:t>2</a:t>
            </a:r>
            <a:r>
              <a:rPr lang="en-US" sz="2000" b="1" smtClean="0"/>
              <a:t>&gt;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Example:      </a:t>
            </a:r>
            <a:r>
              <a:rPr lang="en-US" sz="2000" smtClean="0"/>
              <a:t>       </a:t>
            </a:r>
            <a:r>
              <a:rPr lang="en-US" sz="2000" b="1" smtClean="0"/>
              <a:t>low…..high              </a:t>
            </a:r>
            <a:r>
              <a:rPr lang="en-US" sz="2000" smtClean="0"/>
              <a:t>where low, high are integer.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Arrays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2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An array consists of a sequence of elements of the same type.</a:t>
            </a:r>
          </a:p>
          <a:p>
            <a:pPr marL="514350" indent="-514350" algn="just"/>
            <a:r>
              <a:rPr lang="en-US" sz="2000" smtClean="0"/>
              <a:t>An array type specifies the index of the first and last elements of the array and the type of all the elements.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Syntax:	(In Pascal)		</a:t>
            </a:r>
            <a:r>
              <a:rPr lang="en-US" sz="2000" b="1" smtClean="0"/>
              <a:t>array</a:t>
            </a:r>
            <a:r>
              <a:rPr lang="en-US" sz="2000" smtClean="0"/>
              <a:t> [&lt;simple&gt; ] of &lt;type&gt;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 Example:		</a:t>
            </a:r>
            <a:r>
              <a:rPr lang="en-US" sz="2000" b="1" smtClean="0"/>
              <a:t>array</a:t>
            </a:r>
            <a:r>
              <a:rPr lang="en-US" sz="2000" smtClean="0"/>
              <a:t>[1996…2000] of </a:t>
            </a:r>
            <a:r>
              <a:rPr lang="en-US" sz="2000" b="1" smtClean="0"/>
              <a:t>real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</a:t>
            </a:r>
            <a:r>
              <a:rPr lang="en-US" sz="2000" b="1" smtClean="0"/>
              <a:t>array</a:t>
            </a:r>
            <a:r>
              <a:rPr lang="en-US" sz="2000" smtClean="0"/>
              <a:t>[(Mon, Tue, Wed, Thu, Fri )] of </a:t>
            </a:r>
            <a:r>
              <a:rPr lang="en-US" sz="2000" b="1" smtClean="0"/>
              <a:t>integer</a:t>
            </a:r>
          </a:p>
          <a:p>
            <a:pPr marL="514350" indent="-514350" algn="just"/>
            <a:r>
              <a:rPr lang="en-US" sz="2000" b="1" smtClean="0"/>
              <a:t>Array Layout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The layout of an array determines the machine address of an element A[i] relative to the address of the first element.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Layout can occur separately from allocation, which reserves the actual machine addresses for the array elements.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Arrays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6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b="1" smtClean="0"/>
              <a:t>Relative Addresses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 			</a:t>
            </a:r>
            <a:r>
              <a:rPr lang="en-US" sz="2000" b="1" smtClean="0"/>
              <a:t>var</a:t>
            </a:r>
            <a:r>
              <a:rPr lang="en-US" sz="2000" smtClean="0"/>
              <a:t>  A : </a:t>
            </a:r>
            <a:r>
              <a:rPr lang="en-US" sz="2000" b="1" smtClean="0"/>
              <a:t>array</a:t>
            </a:r>
            <a:r>
              <a:rPr lang="en-US" sz="2000" smtClean="0"/>
              <a:t>[low…high] of </a:t>
            </a:r>
            <a:r>
              <a:rPr lang="en-US" sz="2000" b="1" smtClean="0"/>
              <a:t>Type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if A[low] begins at location base, A[low+1] begins at base +w, A[low+2] at base + 2*w and so on. So formula for address of A[i] is such as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i*w + (base - low*w)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Where i*w has to be computed at run time, but (base - low*w) can be precomputed.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In C, the first element of an array is the zeroth element, so low=0, and formula simplifies to i*w+base.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Layout of Array of Arrays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			var</a:t>
            </a:r>
            <a:r>
              <a:rPr lang="en-US" sz="2000" smtClean="0"/>
              <a:t> M: </a:t>
            </a:r>
            <a:r>
              <a:rPr lang="en-US" sz="2000" b="1" smtClean="0"/>
              <a:t>array</a:t>
            </a:r>
            <a:r>
              <a:rPr lang="en-US" sz="2000" smtClean="0"/>
              <a:t>[1..3] of [1..2] of </a:t>
            </a:r>
            <a:r>
              <a:rPr lang="en-US" sz="2000" b="1" smtClean="0"/>
              <a:t>integer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Formula for the address of A[i</a:t>
            </a:r>
            <a:r>
              <a:rPr lang="en-US" sz="2000" baseline="-25000" smtClean="0"/>
              <a:t>1</a:t>
            </a:r>
            <a:r>
              <a:rPr lang="en-US" sz="2000" smtClean="0"/>
              <a:t>][i</a:t>
            </a:r>
            <a:r>
              <a:rPr lang="en-US" sz="2000" baseline="-25000" smtClean="0"/>
              <a:t>2</a:t>
            </a:r>
            <a:r>
              <a:rPr lang="en-US" sz="2000" smtClean="0"/>
              <a:t>] as row major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			i</a:t>
            </a:r>
            <a:r>
              <a:rPr lang="en-US" sz="2000" b="1" baseline="-25000" smtClean="0"/>
              <a:t>1</a:t>
            </a:r>
            <a:r>
              <a:rPr lang="en-US" sz="2000" b="1" smtClean="0"/>
              <a:t>*w</a:t>
            </a:r>
            <a:r>
              <a:rPr lang="en-US" sz="2000" b="1" baseline="-25000" smtClean="0"/>
              <a:t>1</a:t>
            </a:r>
            <a:r>
              <a:rPr lang="en-US" sz="2000" b="1" smtClean="0"/>
              <a:t> + i</a:t>
            </a:r>
            <a:r>
              <a:rPr lang="en-US" sz="2000" b="1" baseline="-25000" smtClean="0"/>
              <a:t>2</a:t>
            </a:r>
            <a:r>
              <a:rPr lang="en-US" sz="2000" b="1" smtClean="0"/>
              <a:t>*w</a:t>
            </a:r>
            <a:r>
              <a:rPr lang="en-US" sz="2000" b="1" baseline="-25000" smtClean="0"/>
              <a:t>2</a:t>
            </a:r>
            <a:r>
              <a:rPr lang="en-US" sz="2000" b="1" smtClean="0"/>
              <a:t> +(base – low</a:t>
            </a:r>
            <a:r>
              <a:rPr lang="en-US" sz="2000" b="1" baseline="-25000" smtClean="0"/>
              <a:t>1</a:t>
            </a:r>
            <a:r>
              <a:rPr lang="en-US" sz="2000" b="1" smtClean="0"/>
              <a:t>*w</a:t>
            </a:r>
            <a:r>
              <a:rPr lang="en-US" sz="2000" b="1" baseline="-25000" smtClean="0"/>
              <a:t>1</a:t>
            </a:r>
            <a:r>
              <a:rPr lang="en-US" sz="2000" b="1" smtClean="0"/>
              <a:t> – low</a:t>
            </a:r>
            <a:r>
              <a:rPr lang="en-US" sz="2000" b="1" baseline="-25000" smtClean="0"/>
              <a:t>2</a:t>
            </a:r>
            <a:r>
              <a:rPr lang="en-US" sz="2000" b="1" smtClean="0"/>
              <a:t>*w</a:t>
            </a:r>
            <a:r>
              <a:rPr lang="en-US" sz="2000" b="1" baseline="-25000" smtClean="0"/>
              <a:t>2</a:t>
            </a:r>
            <a:r>
              <a:rPr lang="en-US" sz="2000" b="1" smtClean="0"/>
              <a:t>)</a:t>
            </a: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Arrays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0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b="1" smtClean="0"/>
              <a:t>Array Bounds and Storage Allocation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 Algol 60 allowed array bounds to be specified by expressions.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</a:t>
            </a:r>
            <a:r>
              <a:rPr lang="en-US" sz="2000" b="1" smtClean="0"/>
              <a:t>var</a:t>
            </a:r>
            <a:r>
              <a:rPr lang="en-US" sz="2000" smtClean="0"/>
              <a:t> A: </a:t>
            </a:r>
            <a:r>
              <a:rPr lang="en-US" sz="2000" b="1" smtClean="0"/>
              <a:t>array</a:t>
            </a:r>
            <a:r>
              <a:rPr lang="en-US" sz="2000" smtClean="0"/>
              <a:t> [ (if c&lt; 0 then 2 else 1)… 20] of </a:t>
            </a:r>
            <a:r>
              <a:rPr lang="en-US" sz="2000" b="1" smtClean="0"/>
              <a:t>integer </a:t>
            </a:r>
          </a:p>
          <a:p>
            <a:pPr marL="514350" indent="-514350" algn="just"/>
            <a:r>
              <a:rPr lang="en-US" sz="2000" smtClean="0"/>
              <a:t>Array layout in c is done statically at compile time. Storage allocation is usually done upon procedure entry. It is done statically, however if the keyword static appears before variable declaration.</a:t>
            </a:r>
          </a:p>
          <a:p>
            <a:pPr marL="514350" indent="-514350" algn="just"/>
            <a:r>
              <a:rPr lang="en-US" sz="2000" smtClean="0"/>
              <a:t>An array is called static if both layout and allocation are done statically. The element of a static array retain their values from one procedure call to the next.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int produce () {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Static char buffer[128];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…..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         }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Arrays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4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The keyword </a:t>
            </a:r>
            <a:r>
              <a:rPr lang="en-US" sz="2000" b="1" smtClean="0"/>
              <a:t>static</a:t>
            </a:r>
            <a:r>
              <a:rPr lang="en-US" sz="2000" smtClean="0"/>
              <a:t> identifies buffer as a static array, so its storage is allocated at compile time and its elements retain their values across calls of produce.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Note: Pascal does not allow </a:t>
            </a:r>
            <a:r>
              <a:rPr lang="en-US" sz="2000" b="1" smtClean="0"/>
              <a:t>static</a:t>
            </a:r>
            <a:r>
              <a:rPr lang="en-US" sz="2000" smtClean="0"/>
              <a:t> array.</a:t>
            </a:r>
          </a:p>
          <a:p>
            <a:pPr marL="514350" indent="-514350" algn="just"/>
            <a:r>
              <a:rPr lang="en-US" sz="2000" b="1" smtClean="0"/>
              <a:t>Static and dynamic array bound:-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Static evaluation:- </a:t>
            </a:r>
            <a:r>
              <a:rPr lang="en-US" sz="2000" smtClean="0"/>
              <a:t>Array bounds are computed at compile time. Pascal allows bounds like [xmin… xmax] where xmin and xmax are constants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Dynamic evaluation:- </a:t>
            </a:r>
            <a:r>
              <a:rPr lang="en-US" sz="2000" smtClean="0"/>
              <a:t>In c++, an expression of the form new char[size] can be evaluated at any time. It uses the current value of size at run time to allocate an array of size elements, with lower bound 0 and upper bound size-1.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8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A record consist of a set of components, each with its own type. The components of a record have names and are called fields.</a:t>
            </a:r>
          </a:p>
          <a:p>
            <a:pPr marL="514350" indent="-514350" algn="just"/>
            <a:r>
              <a:rPr lang="en-US" sz="2000" smtClean="0"/>
              <a:t>The representation of an object may involve variables of different types.</a:t>
            </a:r>
          </a:p>
          <a:p>
            <a:pPr marL="514350" indent="-514350" algn="just"/>
            <a:r>
              <a:rPr lang="en-US" sz="2000" smtClean="0"/>
              <a:t>Records allow variables relevant to an object to be grouped together and treated as a unit.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record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	&lt;name</a:t>
            </a:r>
            <a:r>
              <a:rPr lang="en-US" sz="2000" baseline="-25000" smtClean="0"/>
              <a:t>1</a:t>
            </a:r>
            <a:r>
              <a:rPr lang="en-US" sz="2000" smtClean="0"/>
              <a:t>&gt;: &lt;type</a:t>
            </a:r>
            <a:r>
              <a:rPr lang="en-US" sz="2000" baseline="-25000" smtClean="0"/>
              <a:t>1</a:t>
            </a:r>
            <a:r>
              <a:rPr lang="en-US" sz="2000" smtClean="0"/>
              <a:t>&gt;;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	&lt;name</a:t>
            </a:r>
            <a:r>
              <a:rPr lang="en-US" sz="2000" baseline="-25000" smtClean="0"/>
              <a:t>2</a:t>
            </a:r>
            <a:r>
              <a:rPr lang="en-US" sz="2000" smtClean="0"/>
              <a:t>&gt;: &lt;type</a:t>
            </a:r>
            <a:r>
              <a:rPr lang="en-US" sz="2000" baseline="-25000" smtClean="0"/>
              <a:t>2</a:t>
            </a:r>
            <a:r>
              <a:rPr lang="en-US" sz="2000" smtClean="0"/>
              <a:t>&gt;;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	……..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	&lt;name </a:t>
            </a:r>
            <a:r>
              <a:rPr lang="en-US" sz="2000" baseline="-25000" smtClean="0"/>
              <a:t>k</a:t>
            </a:r>
            <a:r>
              <a:rPr lang="en-US" sz="2000" smtClean="0"/>
              <a:t>&gt;: &lt;type </a:t>
            </a:r>
            <a:r>
              <a:rPr lang="en-US" sz="2000" baseline="-25000" smtClean="0"/>
              <a:t>k</a:t>
            </a:r>
            <a:r>
              <a:rPr lang="en-US" sz="2000" smtClean="0"/>
              <a:t>&gt;;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	 end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Here,  &lt;name </a:t>
            </a:r>
            <a:r>
              <a:rPr lang="en-US" sz="2000" baseline="-25000" smtClean="0"/>
              <a:t>i</a:t>
            </a:r>
            <a:r>
              <a:rPr lang="en-US" sz="2000" smtClean="0"/>
              <a:t>&gt; is the name of field i and &lt;type</a:t>
            </a:r>
            <a:r>
              <a:rPr lang="en-US" sz="2000" baseline="-25000" smtClean="0"/>
              <a:t> i</a:t>
            </a:r>
            <a:r>
              <a:rPr lang="en-US" sz="2000" smtClean="0"/>
              <a:t>&gt; is the type of field</a:t>
            </a:r>
            <a:r>
              <a:rPr lang="en-US" sz="2000" baseline="-25000" smtClean="0"/>
              <a:t>i</a:t>
            </a:r>
            <a:r>
              <a:rPr lang="en-US" sz="20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2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A record type is a template. 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Example :-The type complex is a record type with 2 field re, im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 	type complex = record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re: real;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im: real;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end;</a:t>
            </a:r>
          </a:p>
          <a:p>
            <a:pPr marL="514350" indent="-514350" algn="just"/>
            <a:r>
              <a:rPr lang="en-US" sz="2000" smtClean="0"/>
              <a:t>Storage is allocated when the template is applied in a variable declaration, not when the template is described.</a:t>
            </a:r>
          </a:p>
          <a:p>
            <a:pPr marL="514350" indent="-514350" algn="just"/>
            <a:r>
              <a:rPr lang="en-US" sz="2000" smtClean="0"/>
              <a:t>Once a record type is declared, it can be used in a variable declaration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var x, y, z: complex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6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b="1" smtClean="0"/>
              <a:t>Operations on Records:- 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If expression E denotes a record with a field named f, then the field itself is denoted by E.f. Expression E.f has both a location and a value.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z.re:= x.re + y.re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Pascal allows records assignment means all of the field in a record can be assigned component wise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		X:=y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This assignment sets x.re to y.re and x.im to y.im.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60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None/>
            </a:pPr>
            <a:r>
              <a:rPr lang="en-US" sz="2000" smtClean="0"/>
              <a:t>Comparison Arrays and Records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47813" y="1125538"/>
          <a:ext cx="60960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Parameters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Arrays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Records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Components types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homogeneous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heterogeneous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Component selectors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Expression evaluated at run 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Names known at compile 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Flexibility in choosing field / element types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less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Layout determined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Compile 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Compile 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Selection Actual element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Run 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Compile time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Unions and variant records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4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Variant records are for representing objects that have some but not all properties in common.</a:t>
            </a:r>
          </a:p>
          <a:p>
            <a:pPr marL="514350" indent="-514350" algn="just"/>
            <a:r>
              <a:rPr lang="en-US" sz="2000" smtClean="0"/>
              <a:t>Variant records have a part common to all records of that type and a variant part, specific to some subset of the records.</a:t>
            </a:r>
          </a:p>
          <a:p>
            <a:pPr marL="514350" indent="-514350" algn="just"/>
            <a:r>
              <a:rPr lang="en-US" sz="2000" smtClean="0"/>
              <a:t>A union is a special case of variant record, with an empty common part.</a:t>
            </a:r>
          </a:p>
          <a:p>
            <a:pPr marL="514350" indent="-514350" algn="just"/>
            <a:r>
              <a:rPr lang="en-US" sz="2000" smtClean="0"/>
              <a:t>Example:-  such nodes can be classified into those for 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Variables, constants, binary operators, unary operators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All nodes have some common properties but they can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Have different no. of children. Nodes for variables and 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Constants have no children, nodes for binary 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Operators have two children, and nodes for unary operators 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have one child.</a:t>
            </a:r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</p:txBody>
      </p:sp>
      <p:grpSp>
        <p:nvGrpSpPr>
          <p:cNvPr id="20485" name="Group 20"/>
          <p:cNvGrpSpPr>
            <a:grpSpLocks/>
          </p:cNvGrpSpPr>
          <p:nvPr/>
        </p:nvGrpSpPr>
        <p:grpSpPr bwMode="auto">
          <a:xfrm>
            <a:off x="5651500" y="2565400"/>
            <a:ext cx="3024188" cy="1727200"/>
            <a:chOff x="2555776" y="2492896"/>
            <a:chExt cx="3024336" cy="1728192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3635329" y="2853466"/>
              <a:ext cx="360381" cy="2875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640266" y="2739100"/>
              <a:ext cx="436583" cy="3303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4716470" y="3140968"/>
              <a:ext cx="863642" cy="3605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</a:rPr>
                <a:t>not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>
              <a:off x="3132067" y="3501538"/>
              <a:ext cx="360380" cy="2875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708357" y="3501538"/>
              <a:ext cx="434996" cy="3303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4859352" y="3573016"/>
              <a:ext cx="360380" cy="2875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3203508" y="3140968"/>
              <a:ext cx="865230" cy="3605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</a:rPr>
                <a:t>&gt;=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3924268" y="2492896"/>
              <a:ext cx="863642" cy="3605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</a:rPr>
                <a:t>and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555776" y="3789040"/>
              <a:ext cx="863642" cy="3605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3708357" y="3860519"/>
              <a:ext cx="863642" cy="3605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4643441" y="3860519"/>
              <a:ext cx="865229" cy="3605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</a:rPr>
                <a:t>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71550" y="0"/>
            <a:ext cx="7499350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u="sng" kern="0" dirty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Imperative Programming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35100" y="836613"/>
            <a:ext cx="7499350" cy="4537075"/>
          </a:xfrm>
          <a:prstGeom prst="rect">
            <a:avLst/>
          </a:prstGeom>
        </p:spPr>
        <p:txBody>
          <a:bodyPr/>
          <a:lstStyle/>
          <a:p>
            <a:pPr marL="742950" lvl="1" indent="-285750">
              <a:lnSpc>
                <a:spcPct val="20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600" kern="0" dirty="0">
                <a:solidFill>
                  <a:srgbClr val="FF0000"/>
                </a:solidFill>
                <a:latin typeface="+mn-lt"/>
                <a:cs typeface="+mn-cs"/>
              </a:rPr>
              <a:t>Introduction </a:t>
            </a:r>
            <a:r>
              <a:rPr lang="en-US" sz="2000" kern="0" dirty="0">
                <a:solidFill>
                  <a:srgbClr val="FF0000"/>
                </a:solidFill>
                <a:latin typeface="+mn-lt"/>
                <a:cs typeface="+mn-cs"/>
              </a:rPr>
              <a:t>(Covered in PPT-1)</a:t>
            </a:r>
            <a:endParaRPr lang="en-US" sz="2600" kern="0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600" kern="0" dirty="0">
                <a:solidFill>
                  <a:srgbClr val="FF0000"/>
                </a:solidFill>
                <a:latin typeface="+mn-lt"/>
                <a:cs typeface="+mn-cs"/>
              </a:rPr>
              <a:t>Statements: Structured Programming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kern="0" dirty="0">
                <a:solidFill>
                  <a:srgbClr val="FF0000"/>
                </a:solidFill>
              </a:rPr>
              <a:t>	(Covered in PPT-1)</a:t>
            </a:r>
            <a:endParaRPr lang="en-US" sz="2000" kern="0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742950" lvl="1" indent="-285750">
              <a:lnSpc>
                <a:spcPct val="20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600" kern="0" dirty="0">
                <a:latin typeface="+mn-lt"/>
                <a:cs typeface="+mn-cs"/>
              </a:rPr>
              <a:t>Types: Data Representation</a:t>
            </a:r>
          </a:p>
          <a:p>
            <a:pPr marL="742950" lvl="1" indent="-285750">
              <a:lnSpc>
                <a:spcPct val="20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600" kern="0" dirty="0">
                <a:latin typeface="+mn-lt"/>
                <a:cs typeface="+mn-cs"/>
              </a:rPr>
              <a:t>Procedure Activations</a:t>
            </a:r>
          </a:p>
          <a:p>
            <a:pPr marL="742950" lvl="1" indent="-285750">
              <a:lnSpc>
                <a:spcPct val="20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600" kern="0" dirty="0">
                <a:latin typeface="+mn-lt"/>
                <a:cs typeface="+mn-cs"/>
              </a:rPr>
              <a:t>Parameter Passing Methods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Unions and variant records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8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Variant records for nodes with zero, one, or two children can be laid in table.</a:t>
            </a:r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  <a:p>
            <a:pPr marL="514350" indent="-514350" algn="just"/>
            <a:r>
              <a:rPr lang="en-US" sz="2000" smtClean="0"/>
              <a:t>There are common part shown here as consisting of two fields: c1,c2.</a:t>
            </a:r>
          </a:p>
          <a:p>
            <a:pPr marL="514350" indent="-514350" algn="just"/>
            <a:r>
              <a:rPr lang="en-US" sz="2000" smtClean="0"/>
              <a:t>An optional tag field k is used to distinguish between variants.</a:t>
            </a:r>
          </a:p>
          <a:p>
            <a:pPr marL="514350" indent="-514350" algn="just"/>
            <a:r>
              <a:rPr lang="en-US" sz="2000" smtClean="0"/>
              <a:t>The variant part corresponds to nodes with zero, one, or two children.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7088" y="1484313"/>
          <a:ext cx="7992890" cy="14833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98578"/>
                <a:gridCol w="1598578"/>
                <a:gridCol w="2059430"/>
                <a:gridCol w="1137726"/>
                <a:gridCol w="159857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--------Fixed Part--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|Tag Field|--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Wingdings" pitchFamily="2" charset="2"/>
                        </a:rPr>
                        <a:t>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Variant Part -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child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lchild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rchild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2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Sets can be implemented efficiently using bits in the underlying machine.</a:t>
            </a:r>
          </a:p>
          <a:p>
            <a:pPr marL="514350" indent="-514350" algn="just"/>
            <a:r>
              <a:rPr lang="en-US" sz="2000" smtClean="0"/>
              <a:t>Operations of sets turn into bit operations.</a:t>
            </a:r>
          </a:p>
          <a:p>
            <a:pPr marL="514350" indent="-514350" algn="just"/>
            <a:r>
              <a:rPr lang="en-US" sz="2000" smtClean="0"/>
              <a:t>A set is written by Pascal by writing its elements between the set brackets,[ and ].</a:t>
            </a:r>
          </a:p>
          <a:p>
            <a:pPr marL="514350" indent="-514350" algn="just"/>
            <a:r>
              <a:rPr lang="en-US" sz="2000" smtClean="0"/>
              <a:t>Examples: [ ], [ ‘0’ …’9’], [‘a’…’z’, ‘A’….’Z’], [Mon…Sun], [‘+’, ‘-’, ‘ *’ ,’/’, ‘(‘,’)’,’;’]</a:t>
            </a:r>
          </a:p>
          <a:p>
            <a:pPr marL="514350" indent="-514350" algn="just"/>
            <a:r>
              <a:rPr lang="en-US" sz="2000" smtClean="0"/>
              <a:t>Syntax in Pascal :         </a:t>
            </a:r>
            <a:r>
              <a:rPr lang="en-US" sz="2000" b="1" smtClean="0"/>
              <a:t>var</a:t>
            </a:r>
            <a:r>
              <a:rPr lang="en-US" sz="2000" smtClean="0"/>
              <a:t> A: </a:t>
            </a:r>
            <a:r>
              <a:rPr lang="en-US" sz="2000" b="1" smtClean="0"/>
              <a:t>set of </a:t>
            </a:r>
            <a:r>
              <a:rPr lang="en-US" sz="2000" smtClean="0"/>
              <a:t>[1….3]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 Variable A can denote one of the following sets: [ ] , [1] , [2] , [3] , [1,2] , [1,3],[2,3],[1,2,3]. These are all the subsets of [1, 2, 3].</a:t>
            </a:r>
          </a:p>
          <a:p>
            <a:pPr marL="514350" indent="-514350" algn="just"/>
            <a:r>
              <a:rPr lang="en-US" sz="2000" b="1" smtClean="0"/>
              <a:t>Implementation of sets:- </a:t>
            </a:r>
            <a:r>
              <a:rPr lang="en-US" sz="2000" smtClean="0"/>
              <a:t>These sets can be represented using 3 bits. Example:- set[1, 3]= 101, set[1,2,3]= 111, set[2,3]= 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6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b="1" smtClean="0"/>
              <a:t>Operations on Sets</a:t>
            </a:r>
            <a:r>
              <a:rPr lang="en-US" sz="2000" smtClean="0"/>
              <a:t>:- Bit vectors allow the following operations on sets to be implemented efficiently by using bit-wise operations: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A+B set union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A-B set difference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A*B set intersection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A / B symmetric difference (A-B) U (B-A)</a:t>
            </a:r>
          </a:p>
          <a:p>
            <a:pPr marL="514350" indent="-514350" algn="just"/>
            <a:r>
              <a:rPr lang="en-US" sz="2000" smtClean="0"/>
              <a:t>Relational operator &lt;= subset, 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&gt;= superset,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 = equal,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 ≠ not equal. </a:t>
            </a:r>
          </a:p>
          <a:p>
            <a:pPr marL="514350" indent="-514350" algn="just"/>
            <a:r>
              <a:rPr lang="en-US" sz="2000" smtClean="0"/>
              <a:t>&lt; and &gt; are not allowed in Sets.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Pointers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80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A pointer Type is a value that provides indirect access to elements of a known type.</a:t>
            </a:r>
          </a:p>
          <a:p>
            <a:pPr marL="514350" indent="-514350" algn="just"/>
            <a:r>
              <a:rPr lang="en-US" sz="2000" smtClean="0"/>
              <a:t>Pointers are used as follows:</a:t>
            </a:r>
          </a:p>
          <a:p>
            <a:pPr marL="514350" indent="-514350" algn="just"/>
            <a:r>
              <a:rPr lang="en-US" sz="2000" b="1" smtClean="0"/>
              <a:t>Efficiency-</a:t>
            </a:r>
            <a:r>
              <a:rPr lang="en-US" sz="2000" smtClean="0"/>
              <a:t> It is more efficient to move or copy a pointer to the data structure in memory.</a:t>
            </a:r>
          </a:p>
          <a:p>
            <a:pPr marL="514350" indent="-514350" algn="just"/>
            <a:r>
              <a:rPr lang="en-US" sz="2000" b="1" smtClean="0"/>
              <a:t>Dynamic data- </a:t>
            </a:r>
            <a:r>
              <a:rPr lang="en-US" sz="2000" smtClean="0"/>
              <a:t>Data structure that grow and shrink during execution can be implemented using records and pointers.</a:t>
            </a:r>
          </a:p>
          <a:p>
            <a:pPr marL="514350" indent="-514350" algn="just"/>
            <a:r>
              <a:rPr lang="en-US" sz="2000" smtClean="0"/>
              <a:t>Pointers have a fixed size, independent of what they point to. They typically fit into a single machine location.</a:t>
            </a:r>
          </a:p>
          <a:p>
            <a:pPr marL="514350" indent="-514350" algn="just"/>
            <a:r>
              <a:rPr lang="en-US" sz="2000" smtClean="0"/>
              <a:t>A pointer type in Pascal :  ↑ &lt;type- name&gt;</a:t>
            </a:r>
          </a:p>
          <a:p>
            <a:pPr marL="514350" indent="-514350" algn="just"/>
            <a:r>
              <a:rPr lang="en-US" sz="2000" smtClean="0"/>
              <a:t>Example:   type link = ↑ cell;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Pointers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4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b="1" smtClean="0"/>
              <a:t>Operations on Pointers:-  </a:t>
            </a:r>
            <a:r>
              <a:rPr lang="en-US" sz="2000" smtClean="0"/>
              <a:t>basic operation on pointers is dereferencing, written in Pascal as a postfix ↑.</a:t>
            </a:r>
          </a:p>
          <a:p>
            <a:pPr marL="514350" indent="-514350" algn="just"/>
            <a:r>
              <a:rPr lang="en-US" sz="2000" smtClean="0"/>
              <a:t>The symbol ↑ does double duty in Pascal: as a Prefix operator in pointer types and as a postfix dereferencing operator in expressions. </a:t>
            </a:r>
          </a:p>
          <a:p>
            <a:pPr marL="514350" indent="-514350" algn="just"/>
            <a:r>
              <a:rPr lang="en-US" sz="2000" b="1" smtClean="0"/>
              <a:t>Example :- </a:t>
            </a:r>
            <a:r>
              <a:rPr lang="en-US" sz="2000" smtClean="0"/>
              <a:t>The type ↑T denotes “pointer to T” and expression p↑ denotes the object pointed to by p.</a:t>
            </a:r>
          </a:p>
          <a:p>
            <a:pPr marL="514350" indent="-514350" algn="just"/>
            <a:r>
              <a:rPr lang="en-US" sz="2000" smtClean="0"/>
              <a:t>Data structures of type T can be created by executing the Pascal statement new (p), where p is of type pointer to T.</a:t>
            </a:r>
          </a:p>
          <a:p>
            <a:pPr marL="514350" indent="-514350" algn="just">
              <a:buFontTx/>
              <a:buAutoNum type="arabicPeriod"/>
            </a:pPr>
            <a:r>
              <a:rPr lang="en-US" sz="2000" b="1" smtClean="0"/>
              <a:t>Dynamic allocation on the heap(storage): </a:t>
            </a:r>
            <a:r>
              <a:rPr lang="en-US" sz="2000" smtClean="0"/>
              <a:t>Execution of new (p) leaves p pointing to a newly allocated data structure of type T on the heap.</a:t>
            </a:r>
          </a:p>
          <a:p>
            <a:pPr marL="514350" indent="-514350" algn="just">
              <a:buFontTx/>
              <a:buAutoNum type="arabicPeriod"/>
            </a:pPr>
            <a:r>
              <a:rPr lang="en-US" sz="2000" smtClean="0"/>
              <a:t>Dereferencing: Expression p↑ denotes the data structure pointed to by 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Pointers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8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6085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None/>
            </a:pPr>
            <a:r>
              <a:rPr lang="en-US" sz="2000" smtClean="0"/>
              <a:t>3. </a:t>
            </a:r>
            <a:r>
              <a:rPr lang="en-US" sz="2000" b="1" smtClean="0"/>
              <a:t>Assignment: </a:t>
            </a:r>
            <a:r>
              <a:rPr lang="en-US" sz="2000" smtClean="0"/>
              <a:t>Assignments are permitted between pointers of the same type.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4. </a:t>
            </a:r>
            <a:r>
              <a:rPr lang="en-US" sz="2000" b="1" smtClean="0"/>
              <a:t>Equality testing: </a:t>
            </a:r>
            <a:r>
              <a:rPr lang="en-US" sz="2000" smtClean="0"/>
              <a:t>The equality relation = tests if two pointers of the same type point to the same data structure. An inequality test ≠ is allowed as well.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5. </a:t>
            </a:r>
            <a:r>
              <a:rPr lang="en-US" sz="2000" b="1" smtClean="0"/>
              <a:t>Deallocation: </a:t>
            </a:r>
            <a:r>
              <a:rPr lang="en-US" sz="2000" smtClean="0"/>
              <a:t>a dynamic data structure exists until it is explicitly released by execution of a statement dispose(p).</a:t>
            </a:r>
          </a:p>
          <a:p>
            <a:pPr marL="514350" indent="-514350" algn="just"/>
            <a:r>
              <a:rPr lang="en-US" sz="2000" b="1" smtClean="0"/>
              <a:t>Dangling Pointers:- </a:t>
            </a:r>
            <a:r>
              <a:rPr lang="en-US" sz="2000" smtClean="0"/>
              <a:t>A dangling pointer is a pointer to storage that is being used for another purpose; typically the storage has been deallocated. Operation dispose(p) leaves p dangling.</a:t>
            </a:r>
          </a:p>
          <a:p>
            <a:pPr marL="514350" indent="-514350" algn="just"/>
            <a:r>
              <a:rPr lang="en-US" sz="2000" b="1" smtClean="0"/>
              <a:t>Garbage:- </a:t>
            </a:r>
            <a:r>
              <a:rPr lang="en-US" sz="2000" smtClean="0"/>
              <a:t>Storage that is allocated but is inaccessible is called garbage.</a:t>
            </a:r>
          </a:p>
          <a:p>
            <a:pPr marL="514350" indent="-514350" algn="just"/>
            <a:r>
              <a:rPr lang="en-US" sz="2000" b="1" smtClean="0"/>
              <a:t>Memory leaks:-</a:t>
            </a:r>
            <a:r>
              <a:rPr lang="en-US" sz="2000" smtClean="0"/>
              <a:t>Programs that create garbage are said to have memory leaks. Assignments to pointers can lead to memory leaks.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Pointers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2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6085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None/>
            </a:pPr>
            <a:r>
              <a:rPr lang="en-US" sz="2000" smtClean="0"/>
              <a:t>Design of Pointer Operations in Pascal:- Dangling pointers are unsafe because the result of dereferencing a dangling pointer is unpredictable. Pascal restricts operations on pointers so that dangling pointers are created through dispose.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Pascal prevents dangling pointers except through dispose by using the following approach: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confine pointers to the heap:- Pointers cannot be used to access storage for variables. A pointer cannot access any value or any component of a data structure denoted by a variable.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Strings Tables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6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51117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smtClean="0"/>
              <a:t>The Pascal representation is adapted from the published code of the TEX typesetting program and The C representation is adapted from the code for the Yacc parser generator.</a:t>
            </a:r>
          </a:p>
          <a:p>
            <a:pPr marL="514350" indent="-514350" algn="just"/>
            <a:r>
              <a:rPr lang="en-US" sz="2000" b="1" smtClean="0"/>
              <a:t> A Representation in Pascal:- </a:t>
            </a:r>
            <a:r>
              <a:rPr lang="en-US" sz="2000" smtClean="0"/>
              <a:t>The TEX typesetting program uses two arrays, say pool and start, to hold character strings like Tex, Troff, Word</a:t>
            </a:r>
          </a:p>
          <a:p>
            <a:pPr marL="514350" indent="-514350" algn="just"/>
            <a:r>
              <a:rPr lang="en-US" sz="2000" smtClean="0"/>
              <a:t>The individual characters in a string are kept in array pool as shown below</a:t>
            </a:r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  <a:p>
            <a:pPr marL="514350" indent="-514350" algn="just"/>
            <a:endParaRPr lang="en-US" sz="2000" smtClean="0"/>
          </a:p>
          <a:p>
            <a:pPr marL="514350" indent="-514350" algn="just"/>
            <a:r>
              <a:rPr lang="en-US" sz="2000" smtClean="0"/>
              <a:t>Elements of the other array, start point to the first character of each string.      pool[start[0]] = ‘T’ ; pool[ start[1]] = ‘t’ ; pool[start[2]]= ‘ W ‘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9250" y="2770188"/>
          <a:ext cx="6912770" cy="7315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382554"/>
                <a:gridCol w="1382554"/>
                <a:gridCol w="1382554"/>
                <a:gridCol w="1382554"/>
                <a:gridCol w="1382554"/>
              </a:tblGrid>
              <a:tr h="2860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290018">
                <a:tc>
                  <a:txBody>
                    <a:bodyPr/>
                    <a:lstStyle/>
                    <a:p>
                      <a:r>
                        <a:rPr lang="en-US" dirty="0" smtClean="0"/>
                        <a:t>Start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850" y="3644900"/>
          <a:ext cx="8496946" cy="7416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669126"/>
                <a:gridCol w="463801"/>
                <a:gridCol w="566463"/>
                <a:gridCol w="566463"/>
                <a:gridCol w="566463"/>
                <a:gridCol w="566463"/>
                <a:gridCol w="566463"/>
                <a:gridCol w="566463"/>
                <a:gridCol w="566463"/>
                <a:gridCol w="566463"/>
                <a:gridCol w="566463"/>
                <a:gridCol w="566463"/>
                <a:gridCol w="566463"/>
                <a:gridCol w="566463"/>
                <a:gridCol w="5664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Strings Tables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700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51117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None/>
            </a:pPr>
            <a:r>
              <a:rPr lang="en-US" sz="2000" b="1" smtClean="0"/>
              <a:t>A representation in C:- </a:t>
            </a:r>
            <a:r>
              <a:rPr lang="en-US" sz="2000" smtClean="0"/>
              <a:t>Indirect access through pointers. The layout of strings is adapted from Yacc.</a:t>
            </a:r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endParaRPr lang="en-US" sz="2000" smtClean="0"/>
          </a:p>
          <a:p>
            <a:pPr marL="514350" indent="-514350" algn="just">
              <a:buFontTx/>
              <a:buNone/>
            </a:pPr>
            <a:r>
              <a:rPr lang="en-US" sz="2000" smtClean="0"/>
              <a:t>By convention, the end of a string in C is marked by the constant EOS, defined to be ‘\0’.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42988" y="1557338"/>
          <a:ext cx="6912770" cy="7315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382554"/>
                <a:gridCol w="1382554"/>
                <a:gridCol w="1382554"/>
                <a:gridCol w="1382554"/>
                <a:gridCol w="1382554"/>
              </a:tblGrid>
              <a:tr h="2860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290018">
                <a:tc>
                  <a:txBody>
                    <a:bodyPr/>
                    <a:lstStyle/>
                    <a:p>
                      <a:r>
                        <a:rPr lang="en-US" dirty="0" smtClean="0"/>
                        <a:t>Start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7088" y="2708275"/>
          <a:ext cx="7992884" cy="7416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726268"/>
                <a:gridCol w="785897"/>
                <a:gridCol w="332349"/>
                <a:gridCol w="614837"/>
                <a:gridCol w="614837"/>
                <a:gridCol w="742233"/>
                <a:gridCol w="487441"/>
                <a:gridCol w="614837"/>
                <a:gridCol w="614837"/>
                <a:gridCol w="614837"/>
                <a:gridCol w="614837"/>
                <a:gridCol w="509595"/>
                <a:gridCol w="720079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EOS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Curved Connector 7"/>
          <p:cNvCxnSpPr/>
          <p:nvPr/>
        </p:nvCxnSpPr>
        <p:spPr>
          <a:xfrm rot="10800000" flipV="1">
            <a:off x="1763713" y="2133600"/>
            <a:ext cx="1008062" cy="5746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/>
          <p:nvPr/>
        </p:nvCxnSpPr>
        <p:spPr>
          <a:xfrm rot="10800000" flipV="1">
            <a:off x="2484438" y="2060575"/>
            <a:ext cx="1366837" cy="647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 rot="5400000">
            <a:off x="4787900" y="2133600"/>
            <a:ext cx="647700" cy="647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and Error checking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24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/>
            <a:r>
              <a:rPr lang="en-US" sz="2000" b="1" smtClean="0"/>
              <a:t>Variable Bindings: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A variable binding associates a property with a variable. Thus an assignment x:=3.14 is a binding that associates the value 3.14 with x.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Static Bindings:- </a:t>
            </a:r>
            <a:r>
              <a:rPr lang="en-US" sz="2000" smtClean="0"/>
              <a:t>A binding is static if it occurs before a program runs; static binding are sometimes referred to as </a:t>
            </a:r>
            <a:r>
              <a:rPr lang="en-US" sz="2000" i="1" smtClean="0"/>
              <a:t>early binding</a:t>
            </a:r>
            <a:r>
              <a:rPr lang="en-US" sz="2000" smtClean="0"/>
              <a:t>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Dynamic Binding:- </a:t>
            </a:r>
            <a:r>
              <a:rPr lang="en-US" sz="2000" smtClean="0"/>
              <a:t>It is dynamic if it occurs at runtime. Dynamic bindings are referred  to as </a:t>
            </a:r>
            <a:r>
              <a:rPr lang="en-US" sz="2000" i="1" smtClean="0"/>
              <a:t>late bindings</a:t>
            </a:r>
            <a:r>
              <a:rPr lang="en-US" sz="2000" smtClean="0"/>
              <a:t>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Pascal Vs Lisp in terms of binding times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Note:- </a:t>
            </a:r>
            <a:r>
              <a:rPr lang="en-US" sz="2000" smtClean="0"/>
              <a:t>Pascal has static binding of types and dynamic bindings of values to variables.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Lisp has dynamic binding of both values and types.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Coercion:- </a:t>
            </a:r>
            <a:r>
              <a:rPr lang="en-US" sz="2000" smtClean="0"/>
              <a:t>A coercion is a conversion from one type to another, inserted 	         automatically by a programming language.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628775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7200" b="1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Types: Data Representation</a:t>
            </a:r>
            <a:endParaRPr lang="en-US" sz="7200" b="1" dirty="0">
              <a:solidFill>
                <a:srgbClr val="00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and Error checking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48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None/>
            </a:pPr>
            <a:r>
              <a:rPr lang="en-US" sz="2000" smtClean="0"/>
              <a:t>In Imperative language like Pascal and C, the only polymorphic functions are operations on built-in types.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Example :</a:t>
            </a:r>
            <a:r>
              <a:rPr lang="en-US" sz="2000" smtClean="0"/>
              <a:t> Are the following two types equal?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</a:t>
            </a:r>
            <a:r>
              <a:rPr lang="en-US" sz="2000" b="1" smtClean="0"/>
              <a:t>array</a:t>
            </a:r>
            <a:r>
              <a:rPr lang="en-US" sz="2000" smtClean="0"/>
              <a:t> [0..9] of </a:t>
            </a:r>
            <a:r>
              <a:rPr lang="en-US" sz="2000" b="1" smtClean="0"/>
              <a:t>integer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</a:t>
            </a:r>
            <a:r>
              <a:rPr lang="en-US" sz="2000" b="1" smtClean="0"/>
              <a:t>array</a:t>
            </a:r>
            <a:r>
              <a:rPr lang="en-US" sz="2000" smtClean="0"/>
              <a:t>[0..9] of </a:t>
            </a:r>
            <a:r>
              <a:rPr lang="en-US" sz="2000" b="1" smtClean="0"/>
              <a:t>integer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In larger context, if variables x, y and z are declared as follows, are their types equal?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x, y : array [0..9] of integer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z     : array[0..9] of  integer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In </a:t>
            </a:r>
            <a:r>
              <a:rPr lang="en-US" sz="2000" b="1" smtClean="0"/>
              <a:t>Pascal</a:t>
            </a:r>
            <a:r>
              <a:rPr lang="en-US" sz="2000" smtClean="0"/>
              <a:t>, x and y have the same type, because they are declared together, but z does not.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In </a:t>
            </a:r>
            <a:r>
              <a:rPr lang="en-US" sz="2000" b="1" smtClean="0"/>
              <a:t>C</a:t>
            </a:r>
            <a:r>
              <a:rPr lang="en-US" sz="2000" smtClean="0"/>
              <a:t>, x, y, z all have the same type…. So understand the 		concept of type equivalence.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and Error checking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2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AutoNum type="arabicPeriod"/>
            </a:pPr>
            <a:r>
              <a:rPr lang="en-US" sz="2000" smtClean="0"/>
              <a:t>Structural Equivalence:- Two type expressions are structurally equivalent if and only they are equivalent under the following three rules: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SE1: A type name is structurally equivalent to itself.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SE2: Two types are structurally equivalent if they are formed by applying the same type constructor to structurally equivalent types.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SE3: After a type declaration, type n = T, the type name n is structurally equivalent to T.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By these rules, the types char and char are structurally equivalent, and so are the type name S and T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</a:t>
            </a:r>
            <a:r>
              <a:rPr lang="en-US" sz="2000" b="1" smtClean="0"/>
              <a:t>type</a:t>
            </a:r>
            <a:r>
              <a:rPr lang="en-US" sz="2000" smtClean="0"/>
              <a:t> S = </a:t>
            </a:r>
            <a:r>
              <a:rPr lang="en-US" sz="2000" b="1" smtClean="0"/>
              <a:t>array</a:t>
            </a:r>
            <a:r>
              <a:rPr lang="en-US" sz="2000" smtClean="0"/>
              <a:t>[0..99]of </a:t>
            </a:r>
            <a:r>
              <a:rPr lang="en-US" sz="2000" b="1" smtClean="0"/>
              <a:t>char</a:t>
            </a:r>
            <a:r>
              <a:rPr lang="en-US" sz="2000" smtClean="0"/>
              <a:t>;</a:t>
            </a:r>
          </a:p>
          <a:p>
            <a:pPr marL="514350" indent="-514350" algn="just">
              <a:buFontTx/>
              <a:buNone/>
            </a:pPr>
            <a:r>
              <a:rPr lang="en-US" sz="2000" smtClean="0"/>
              <a:t>				</a:t>
            </a:r>
            <a:r>
              <a:rPr lang="en-US" sz="2000" b="1" smtClean="0"/>
              <a:t>type</a:t>
            </a:r>
            <a:r>
              <a:rPr lang="en-US" sz="2000" smtClean="0"/>
              <a:t> T = </a:t>
            </a:r>
            <a:r>
              <a:rPr lang="en-US" sz="2000" b="1" smtClean="0"/>
              <a:t>array</a:t>
            </a:r>
            <a:r>
              <a:rPr lang="en-US" sz="2000" smtClean="0"/>
              <a:t>[0..99] of </a:t>
            </a:r>
            <a:r>
              <a:rPr lang="en-US" sz="2000" b="1" smtClean="0"/>
              <a:t>char</a:t>
            </a:r>
            <a:r>
              <a:rPr lang="en-US" sz="200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and Error checking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796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None/>
            </a:pPr>
            <a:r>
              <a:rPr lang="en-US" sz="2000" b="1" smtClean="0"/>
              <a:t>Forms of Name Equivalence:-</a:t>
            </a:r>
          </a:p>
          <a:p>
            <a:pPr marL="514350" indent="-514350" algn="just">
              <a:buFontTx/>
              <a:buAutoNum type="arabicPeriod"/>
            </a:pPr>
            <a:r>
              <a:rPr lang="en-US" sz="2000" b="1" smtClean="0"/>
              <a:t>Pure name equivalence: </a:t>
            </a:r>
            <a:r>
              <a:rPr lang="en-US" sz="2000" smtClean="0"/>
              <a:t>A type name is equivalent to itself but no constructed type is equal to any other constructed type.</a:t>
            </a:r>
          </a:p>
          <a:p>
            <a:pPr marL="514350" indent="-514350" algn="just">
              <a:buFontTx/>
              <a:buAutoNum type="arabicPeriod"/>
            </a:pPr>
            <a:r>
              <a:rPr lang="en-US" sz="2000" smtClean="0"/>
              <a:t> </a:t>
            </a:r>
            <a:r>
              <a:rPr lang="en-US" sz="2000" b="1" smtClean="0"/>
              <a:t>Transitive name equivalence: </a:t>
            </a:r>
            <a:r>
              <a:rPr lang="en-US" sz="2000" smtClean="0"/>
              <a:t>A type name is equivalent to itself and can be declared equivalent to other type names.</a:t>
            </a:r>
          </a:p>
          <a:p>
            <a:pPr marL="514350" indent="-514350" algn="just">
              <a:buFontTx/>
              <a:buAutoNum type="arabicPeriod"/>
            </a:pPr>
            <a:r>
              <a:rPr lang="en-US" sz="2000" b="1" smtClean="0"/>
              <a:t>Type Expression equivalence: </a:t>
            </a:r>
            <a:r>
              <a:rPr lang="en-US" sz="2000" smtClean="0"/>
              <a:t>A type name is equivalent only to itself. Two type expressions are equivalent if they are formed by applying the same constructor to equivalent expressions. </a:t>
            </a:r>
          </a:p>
          <a:p>
            <a:pPr marL="514350" indent="-514350" algn="just"/>
            <a:r>
              <a:rPr lang="en-US" sz="2000" smtClean="0"/>
              <a:t>C uses structural equivalence for  all types except records which are called structured in 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3810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77000" y="5334000"/>
            <a:ext cx="22098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Contd.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7784" y="1412776"/>
            <a:ext cx="4271846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Types: Data Representation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4" name="Content Placeholder 4"/>
          <p:cNvSpPr>
            <a:spLocks noGrp="1"/>
          </p:cNvSpPr>
          <p:nvPr>
            <p:ph idx="1"/>
          </p:nvPr>
        </p:nvSpPr>
        <p:spPr bwMode="auto">
          <a:xfrm>
            <a:off x="1763713" y="1052513"/>
            <a:ext cx="7200900" cy="40941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b="1" smtClean="0"/>
              <a:t>Role of Types</a:t>
            </a:r>
          </a:p>
          <a:p>
            <a:r>
              <a:rPr lang="en-US" sz="2000" b="1" smtClean="0"/>
              <a:t>Basic Types</a:t>
            </a:r>
          </a:p>
          <a:p>
            <a:r>
              <a:rPr lang="en-US" sz="2000" b="1" smtClean="0"/>
              <a:t>Array</a:t>
            </a:r>
          </a:p>
          <a:p>
            <a:r>
              <a:rPr lang="en-US" sz="2000" b="1" smtClean="0"/>
              <a:t>Records</a:t>
            </a:r>
          </a:p>
          <a:p>
            <a:r>
              <a:rPr lang="en-US" sz="2000" b="1" smtClean="0"/>
              <a:t>Unions and Variant Records</a:t>
            </a:r>
          </a:p>
          <a:p>
            <a:r>
              <a:rPr lang="en-US" sz="2000" b="1" smtClean="0"/>
              <a:t>Sets</a:t>
            </a:r>
          </a:p>
          <a:p>
            <a:r>
              <a:rPr lang="en-US" sz="2000" b="1" smtClean="0"/>
              <a:t>Pointers</a:t>
            </a:r>
          </a:p>
          <a:p>
            <a:r>
              <a:rPr lang="en-US" sz="2000" b="1" smtClean="0"/>
              <a:t>Two String Tables</a:t>
            </a:r>
          </a:p>
          <a:p>
            <a:r>
              <a:rPr lang="en-US" sz="2000" b="1" smtClean="0"/>
              <a:t>Type and Error Checking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Types: Data Representation </a:t>
            </a:r>
          </a:p>
        </p:txBody>
      </p:sp>
      <p:sp>
        <p:nvSpPr>
          <p:cNvPr id="6148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r>
              <a:rPr lang="en-US" sz="2000" smtClean="0"/>
              <a:t>In Imperative language</a:t>
            </a:r>
          </a:p>
          <a:p>
            <a:pPr>
              <a:lnSpc>
                <a:spcPct val="200000"/>
              </a:lnSpc>
            </a:pPr>
            <a:r>
              <a:rPr lang="en-US" sz="2000" smtClean="0"/>
              <a:t>Emphasis is on data structure with assignable components.</a:t>
            </a:r>
          </a:p>
          <a:p>
            <a:pPr>
              <a:lnSpc>
                <a:spcPct val="200000"/>
              </a:lnSpc>
            </a:pPr>
            <a:r>
              <a:rPr lang="en-US" sz="2000" smtClean="0"/>
              <a:t>The Size and layout of data structure tends to be fixed at compile time before a program is run.</a:t>
            </a:r>
          </a:p>
          <a:p>
            <a:pPr>
              <a:lnSpc>
                <a:spcPct val="200000"/>
              </a:lnSpc>
            </a:pPr>
            <a:r>
              <a:rPr lang="en-US" sz="2000" smtClean="0"/>
              <a:t>Storage must typically be allocated and deallocated explicitly.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of Types</a:t>
            </a:r>
          </a:p>
        </p:txBody>
      </p:sp>
      <p:sp>
        <p:nvSpPr>
          <p:cNvPr id="7172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buFontTx/>
              <a:buNone/>
            </a:pPr>
            <a:endParaRPr lang="en-US" sz="2000" smtClean="0"/>
          </a:p>
          <a:p>
            <a:pPr algn="just">
              <a:buFontTx/>
              <a:buNone/>
            </a:pPr>
            <a:r>
              <a:rPr lang="en-US" sz="2000" smtClean="0"/>
              <a:t> “</a:t>
            </a:r>
            <a:r>
              <a:rPr lang="en-US" sz="2000" i="1" smtClean="0"/>
              <a:t>Object in an application have corresponding representations in a program</a:t>
            </a:r>
            <a:r>
              <a:rPr lang="en-US" sz="2000" smtClean="0"/>
              <a:t>.”</a:t>
            </a:r>
            <a:endParaRPr lang="en-US" sz="2000" b="1" smtClean="0"/>
          </a:p>
          <a:p>
            <a:pPr algn="just"/>
            <a:r>
              <a:rPr lang="en-US" sz="2000" b="1" smtClean="0"/>
              <a:t>Object or data object- </a:t>
            </a:r>
            <a:r>
              <a:rPr lang="en-US" sz="2000" smtClean="0"/>
              <a:t>it refers to something meaningful to  an application.</a:t>
            </a:r>
          </a:p>
          <a:p>
            <a:pPr algn="just"/>
            <a:r>
              <a:rPr lang="en-US" sz="2000" b="1" smtClean="0"/>
              <a:t>Representation or data representation- </a:t>
            </a:r>
            <a:r>
              <a:rPr lang="en-US" sz="2000" smtClean="0"/>
              <a:t>it refers to the organization of values in the program.</a:t>
            </a:r>
          </a:p>
          <a:p>
            <a:pPr algn="just"/>
            <a:r>
              <a:rPr lang="en-US" sz="2000" b="1" smtClean="0"/>
              <a:t>Values and their types- </a:t>
            </a:r>
            <a:r>
              <a:rPr lang="en-US" sz="2000" smtClean="0"/>
              <a:t>Data representations are built up from values that can be manipulated directly by the underlying machine. </a:t>
            </a:r>
          </a:p>
          <a:p>
            <a:pPr algn="just"/>
            <a:r>
              <a:rPr lang="en-US" sz="2000" smtClean="0"/>
              <a:t>Values held in machine locations can be classified into basic types such as integers, characters, real, and Booleans. </a:t>
            </a:r>
          </a:p>
          <a:p>
            <a:pPr algn="just"/>
            <a:r>
              <a:rPr lang="en-US" sz="2000" smtClean="0"/>
              <a:t>Language support constructed or structured types that are built up from simpler types such as array, records, and pointers.</a:t>
            </a:r>
          </a:p>
          <a:p>
            <a:pPr algn="just">
              <a:buFontTx/>
              <a:buNone/>
            </a:pPr>
            <a:r>
              <a:rPr lang="en-US" sz="2000" smtClean="0"/>
              <a:t>.</a:t>
            </a:r>
          </a:p>
          <a:p>
            <a:pPr algn="just"/>
            <a:endParaRPr lang="en-US" sz="800" smtClean="0"/>
          </a:p>
          <a:p>
            <a:pPr algn="just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of Types</a:t>
            </a:r>
          </a:p>
        </p:txBody>
      </p:sp>
      <p:sp>
        <p:nvSpPr>
          <p:cNvPr id="8196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50000"/>
              </a:lnSpc>
            </a:pPr>
            <a:r>
              <a:rPr lang="en-US" sz="2000" smtClean="0"/>
              <a:t>Type can be used to 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000" smtClean="0"/>
              <a:t>	(i) Represent data objects  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000" smtClean="0"/>
              <a:t>	(ii) Layout values in the underlying machine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000" smtClean="0"/>
              <a:t>	(iii) Check that operators are applied properly within expressions. </a:t>
            </a:r>
          </a:p>
          <a:p>
            <a:pPr algn="just">
              <a:lnSpc>
                <a:spcPct val="150000"/>
              </a:lnSpc>
            </a:pPr>
            <a:r>
              <a:rPr lang="en-US" sz="2000" smtClean="0"/>
              <a:t>Type Expression describes how a data representation is built up.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000" smtClean="0"/>
              <a:t>	Example:- In Pascal		</a:t>
            </a:r>
            <a:r>
              <a:rPr lang="en-US" sz="2000" b="1" smtClean="0"/>
              <a:t>var  A: array[0….99] of char;</a:t>
            </a:r>
            <a:endParaRPr lang="en-US" sz="800" b="1" smtClean="0"/>
          </a:p>
          <a:p>
            <a:pPr algn="just">
              <a:lnSpc>
                <a:spcPct val="150000"/>
              </a:lnSpc>
            </a:pPr>
            <a:r>
              <a:rPr lang="en-US" sz="2000" smtClean="0"/>
              <a:t>In Pascal, Array, record, and set types begin with </a:t>
            </a:r>
            <a:r>
              <a:rPr lang="en-US" sz="2000" b="1" smtClean="0"/>
              <a:t>keywords</a:t>
            </a:r>
            <a:r>
              <a:rPr lang="en-US" sz="2000" smtClean="0"/>
              <a:t>; pointer types begin with the symbol </a:t>
            </a:r>
            <a:r>
              <a:rPr lang="en-US" sz="2000" b="1" smtClean="0"/>
              <a:t>↑.</a:t>
            </a:r>
          </a:p>
          <a:p>
            <a:pPr algn="just"/>
            <a:endParaRPr lang="en-US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Types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r>
              <a:rPr lang="en-US" sz="2000" dirty="0" smtClean="0"/>
              <a:t>There are some names of basic types: Boolean, char, integer, real, enumerations</a:t>
            </a:r>
          </a:p>
          <a:p>
            <a:pPr algn="just">
              <a:defRPr/>
            </a:pPr>
            <a:r>
              <a:rPr lang="en-US" sz="2000" dirty="0" smtClean="0"/>
              <a:t>In addition , a type can be named in a declaration of the form:</a:t>
            </a:r>
          </a:p>
          <a:p>
            <a:pPr algn="just">
              <a:buFontTx/>
              <a:buNone/>
              <a:defRPr/>
            </a:pPr>
            <a:r>
              <a:rPr lang="en-US" sz="2000" dirty="0" smtClean="0"/>
              <a:t>				type &lt;name&gt; = &lt;type&gt; ;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b="1" dirty="0" smtClean="0"/>
              <a:t>Enumerations- </a:t>
            </a:r>
            <a:r>
              <a:rPr lang="en-US" sz="2000" dirty="0" smtClean="0"/>
              <a:t>It is a finite sequence of names written between parentheses.</a:t>
            </a:r>
          </a:p>
          <a:p>
            <a:pPr algn="just">
              <a:buFontTx/>
              <a:buNone/>
              <a:defRPr/>
            </a:pPr>
            <a:r>
              <a:rPr lang="en-US" sz="2000" dirty="0" smtClean="0"/>
              <a:t>			</a:t>
            </a:r>
            <a:r>
              <a:rPr lang="en-US" sz="2000" b="1" dirty="0" smtClean="0"/>
              <a:t>type</a:t>
            </a:r>
            <a:r>
              <a:rPr lang="en-US" sz="2000" dirty="0" smtClean="0"/>
              <a:t> day = (Mon, Tue, Wed, Thu, Fri, Sat, Sun);</a:t>
            </a:r>
          </a:p>
          <a:p>
            <a:pPr algn="just">
              <a:defRPr/>
            </a:pPr>
            <a:r>
              <a:rPr lang="en-US" sz="2000" dirty="0" smtClean="0"/>
              <a:t>Enumerated names are constants like Mon.</a:t>
            </a:r>
          </a:p>
          <a:p>
            <a:pPr algn="just">
              <a:defRPr/>
            </a:pPr>
            <a:r>
              <a:rPr lang="en-US" sz="2000" dirty="0" smtClean="0"/>
              <a:t>Pascal and C insist that a name appear in at most one enumeration.</a:t>
            </a:r>
          </a:p>
          <a:p>
            <a:pPr algn="just">
              <a:defRPr/>
            </a:pPr>
            <a:r>
              <a:rPr lang="en-US" sz="2000" dirty="0" smtClean="0"/>
              <a:t>The Pascal operations apply not only to enumerations but to integer as well such as ordinal, successor, predecessor.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2266950" y="692150"/>
            <a:ext cx="604996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en-US" sz="2000" b="1">
              <a:solidFill>
                <a:srgbClr val="392212"/>
              </a:solidFill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635000"/>
          </a:xfrm>
        </p:spPr>
        <p:txBody>
          <a:bodyPr/>
          <a:lstStyle/>
          <a:p>
            <a:pPr lvl="1">
              <a:defRPr/>
            </a:pP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Types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4" name="Content Placeholder 4"/>
          <p:cNvSpPr>
            <a:spLocks noGrp="1"/>
          </p:cNvSpPr>
          <p:nvPr>
            <p:ph idx="1"/>
          </p:nvPr>
        </p:nvSpPr>
        <p:spPr bwMode="auto">
          <a:xfrm>
            <a:off x="179388" y="620713"/>
            <a:ext cx="878522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 algn="just">
              <a:buFontTx/>
              <a:buAutoNum type="romanLcParenBoth"/>
            </a:pPr>
            <a:r>
              <a:rPr lang="en-US" sz="2000" b="1" smtClean="0"/>
              <a:t>Ordinal: </a:t>
            </a:r>
            <a:r>
              <a:rPr lang="en-US" sz="2000" smtClean="0"/>
              <a:t>Function </a:t>
            </a:r>
            <a:r>
              <a:rPr lang="en-US" sz="2000" i="1" smtClean="0"/>
              <a:t>ord(x) </a:t>
            </a:r>
            <a:r>
              <a:rPr lang="en-US" sz="2000" smtClean="0"/>
              <a:t>maps name x to its integer position in the enumeration. Thus, ord(Sun) equals 7.</a:t>
            </a:r>
          </a:p>
          <a:p>
            <a:pPr marL="514350" indent="-514350" algn="just">
              <a:buFontTx/>
              <a:buAutoNum type="romanLcParenBoth"/>
            </a:pPr>
            <a:r>
              <a:rPr lang="en-US" sz="2000" b="1" smtClean="0"/>
              <a:t>Successor: </a:t>
            </a:r>
            <a:r>
              <a:rPr lang="en-US" sz="2000" smtClean="0"/>
              <a:t>Function </a:t>
            </a:r>
            <a:r>
              <a:rPr lang="en-US" sz="2000" i="1" smtClean="0"/>
              <a:t>succ(x) </a:t>
            </a:r>
            <a:r>
              <a:rPr lang="en-US" sz="2000" smtClean="0"/>
              <a:t>maps name x to the next name in the enumeration; an error occurs if x is the last name.</a:t>
            </a:r>
          </a:p>
          <a:p>
            <a:pPr marL="514350" indent="-514350" algn="just">
              <a:buFontTx/>
              <a:buAutoNum type="romanLcParenBoth"/>
            </a:pPr>
            <a:r>
              <a:rPr lang="en-US" sz="2000" b="1" smtClean="0"/>
              <a:t>Predecessor: </a:t>
            </a:r>
            <a:r>
              <a:rPr lang="en-US" sz="2000" smtClean="0"/>
              <a:t>Function </a:t>
            </a:r>
            <a:r>
              <a:rPr lang="en-US" sz="2000" i="1" smtClean="0"/>
              <a:t>pred(x) </a:t>
            </a:r>
            <a:r>
              <a:rPr lang="en-US" sz="2000" smtClean="0"/>
              <a:t>maps name x to the previous name in the enumeration; an error occurs if x is the first name.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Example: </a:t>
            </a:r>
            <a:r>
              <a:rPr lang="en-US" sz="2000" smtClean="0"/>
              <a:t>tomorrow(x)-  if x = Sun  the result:= Mon else result:= succ(x)</a:t>
            </a:r>
          </a:p>
          <a:p>
            <a:pPr marL="514350" indent="-514350" algn="just">
              <a:buFontTx/>
              <a:buAutoNum type="arabicPeriod" startAt="2"/>
            </a:pPr>
            <a:r>
              <a:rPr lang="en-US" sz="2000" b="1" smtClean="0"/>
              <a:t>Boolean- </a:t>
            </a:r>
            <a:r>
              <a:rPr lang="en-US" sz="2000" smtClean="0"/>
              <a:t>type boolean is treated as predeclared enumeration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				 type boolean = (true, false);</a:t>
            </a:r>
          </a:p>
          <a:p>
            <a:pPr marL="514350" indent="-514350" algn="just">
              <a:buFontTx/>
              <a:buNone/>
            </a:pPr>
            <a:r>
              <a:rPr lang="en-US" sz="2000" b="1" smtClean="0"/>
              <a:t>3. 	char-</a:t>
            </a:r>
            <a:r>
              <a:rPr lang="en-US" sz="2000" smtClean="0"/>
              <a:t>char is treated as an enumeration determined by the instruction set of the machine. A character constant is enclosed b/w single quotes, as in  ’&amp;’ , ’  ’ ’  ’ . On most machines character fit in a byte.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1916</Words>
  <Application>Microsoft Office PowerPoint</Application>
  <PresentationFormat>On-screen Show (4:3)</PresentationFormat>
  <Paragraphs>364</Paragraphs>
  <Slides>34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Modèle par défaut</vt:lpstr>
      <vt:lpstr>Slide 1</vt:lpstr>
      <vt:lpstr>Slide 2</vt:lpstr>
      <vt:lpstr>Types: Data Representation</vt:lpstr>
      <vt:lpstr>Types: Data Representation</vt:lpstr>
      <vt:lpstr>Types: Data Representation </vt:lpstr>
      <vt:lpstr>Role of Types</vt:lpstr>
      <vt:lpstr>Role of Types</vt:lpstr>
      <vt:lpstr>Basic Types</vt:lpstr>
      <vt:lpstr>Basic Types</vt:lpstr>
      <vt:lpstr>Basic Types</vt:lpstr>
      <vt:lpstr>Arrays</vt:lpstr>
      <vt:lpstr>Arrays</vt:lpstr>
      <vt:lpstr>Arrays</vt:lpstr>
      <vt:lpstr>Arrays</vt:lpstr>
      <vt:lpstr>Records</vt:lpstr>
      <vt:lpstr>Records</vt:lpstr>
      <vt:lpstr>Records</vt:lpstr>
      <vt:lpstr>Records</vt:lpstr>
      <vt:lpstr>Unions and variant records</vt:lpstr>
      <vt:lpstr>Unions and variant records</vt:lpstr>
      <vt:lpstr>Sets</vt:lpstr>
      <vt:lpstr>Sets</vt:lpstr>
      <vt:lpstr>Pointers</vt:lpstr>
      <vt:lpstr>Pointers</vt:lpstr>
      <vt:lpstr>Pointers</vt:lpstr>
      <vt:lpstr>Pointers</vt:lpstr>
      <vt:lpstr>Two Strings Tables</vt:lpstr>
      <vt:lpstr>Two Strings Tables</vt:lpstr>
      <vt:lpstr>Types and Error checking</vt:lpstr>
      <vt:lpstr>Types and Error checking</vt:lpstr>
      <vt:lpstr>Types and Error checking</vt:lpstr>
      <vt:lpstr>Types and Error checking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Brown Floral Background</dc:title>
  <dc:creator>www.powerpointstyles.com</dc:creator>
  <cp:lastModifiedBy>a</cp:lastModifiedBy>
  <cp:revision>134</cp:revision>
  <dcterms:created xsi:type="dcterms:W3CDTF">2009-03-23T15:23:24Z</dcterms:created>
  <dcterms:modified xsi:type="dcterms:W3CDTF">2016-07-22T06:03:11Z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