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34"/>
  </p:notes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9" r:id="rId10"/>
    <p:sldId id="271" r:id="rId11"/>
    <p:sldId id="270" r:id="rId12"/>
    <p:sldId id="261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7" r:id="rId22"/>
    <p:sldId id="288" r:id="rId23"/>
    <p:sldId id="289" r:id="rId24"/>
    <p:sldId id="290" r:id="rId25"/>
    <p:sldId id="281" r:id="rId26"/>
    <p:sldId id="283" r:id="rId27"/>
    <p:sldId id="284" r:id="rId28"/>
    <p:sldId id="285" r:id="rId29"/>
    <p:sldId id="291" r:id="rId30"/>
    <p:sldId id="260" r:id="rId31"/>
    <p:sldId id="292" r:id="rId32"/>
    <p:sldId id="272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6745" autoAdjust="0"/>
    <p:restoredTop sz="90929"/>
  </p:normalViewPr>
  <p:slideViewPr>
    <p:cSldViewPr>
      <p:cViewPr varScale="1">
        <p:scale>
          <a:sx n="61" d="100"/>
          <a:sy n="61" d="100"/>
        </p:scale>
        <p:origin x="-139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5AFA7A5-874A-4E2E-8027-DA1F8230E87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2227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228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22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2232" name="Rectangle 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2233" name="Rectangle 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641013F-3758-4378-80E9-94C9A78342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B02213-E2C9-4E59-844D-A997540936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6EA64-09EF-4A51-ADCB-5EE8094382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75607-33B0-43D1-AD9E-637CF61D1A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C91B32-AA57-4E3E-929F-AD09AE285B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79CCCE-316B-494D-87D7-F4D1CB745F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A6440-5A4F-4E07-8559-2806C99FA2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F1958-2ECD-4E02-8A8C-8F6EAAF027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4F4835-88BF-4856-8779-4D94A43E2E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DA77DC-2219-42E6-974F-B0097494D0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F553E-3728-44B3-B690-C3D9D88684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51203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204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0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5120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27A24A3-F940-4B38-BC1F-3928C0D49BC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1209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http://www.vrealities.com/spacemouse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-vrl.umich.edu/project/automotive/neon_2_webpage.gi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://www-vrl.umich.edu/project/automotive/neon9_webpage.gif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8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.atr.co.jp/~poup/research/ar/" TargetMode="External"/><Relationship Id="rId2" Type="http://schemas.openxmlformats.org/officeDocument/2006/relationships/hyperlink" Target="http://vr.isdale.com/WhatIsVR/frames/WhatIsVR4.1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-vrl.umich.edu/intro/" TargetMode="External"/><Relationship Id="rId4" Type="http://schemas.openxmlformats.org/officeDocument/2006/relationships/hyperlink" Target="http://vresources.jump-gate.com/applications/applications.shtml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CC8979B3-4150-4C39-B3C5-779512F6FFF5}" type="slidenum">
              <a:rPr lang="en-US"/>
              <a:pPr/>
              <a:t>1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219200"/>
            <a:ext cx="7239000" cy="1143000"/>
          </a:xfrm>
        </p:spPr>
        <p:txBody>
          <a:bodyPr/>
          <a:lstStyle/>
          <a:p>
            <a:r>
              <a:rPr lang="en-US">
                <a:latin typeface="Tahoma" charset="0"/>
              </a:rPr>
              <a:t>Virtual Reality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F4D7-B60D-4C06-B8D1-66D8AC79266E}" type="slidenum">
              <a:rPr lang="en-US"/>
              <a:pPr/>
              <a:t>10</a:t>
            </a:fld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VR Examples</a:t>
            </a:r>
            <a:r>
              <a:rPr lang="en-CA" sz="4000"/>
              <a:t> (Cont’d)</a:t>
            </a:r>
            <a:endParaRPr lang="en-US" sz="400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  <a:buSzPct val="70000"/>
              <a:buFont typeface="Wingdings" pitchFamily="2" charset="2"/>
              <a:buChar char="§"/>
            </a:pPr>
            <a:r>
              <a:rPr lang="en-US">
                <a:latin typeface="Arial" charset="0"/>
              </a:rPr>
              <a:t>Augment</a:t>
            </a:r>
            <a:r>
              <a:rPr lang="en-CA">
                <a:latin typeface="Arial" charset="0"/>
              </a:rPr>
              <a:t>ed</a:t>
            </a:r>
            <a:r>
              <a:rPr lang="en-US">
                <a:latin typeface="Arial" charset="0"/>
              </a:rPr>
              <a:t> VR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1646238" y="123507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6638" name="Picture 14" descr="AR scene: Assembly instructions are inserted into the user's field of view via a head mounted display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971800"/>
            <a:ext cx="4953000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2F66-1C35-4126-8159-FF6DD55AE84F}" type="slidenum">
              <a:rPr lang="en-US"/>
              <a:pPr/>
              <a:t>11</a:t>
            </a:fld>
            <a:endParaRPr 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VR Examples</a:t>
            </a:r>
            <a:r>
              <a:rPr lang="en-CA" sz="4000"/>
              <a:t> (Cont’d)</a:t>
            </a:r>
            <a:endParaRPr lang="en-US" sz="400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  <a:buSzPct val="70000"/>
              <a:buFont typeface="Wingdings" pitchFamily="2" charset="2"/>
              <a:buChar char="§"/>
            </a:pPr>
            <a:r>
              <a:rPr lang="en-US">
                <a:latin typeface="Arial" charset="0"/>
              </a:rPr>
              <a:t>Distributed VR</a:t>
            </a:r>
          </a:p>
        </p:txBody>
      </p:sp>
      <p:pic>
        <p:nvPicPr>
          <p:cNvPr id="24580" name="Picture 4" descr="conference_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590800"/>
            <a:ext cx="6705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B8A8-54FB-4E6E-B8A9-4B7C533FD7B0}" type="slidenum">
              <a:rPr lang="en-US"/>
              <a:pPr/>
              <a:t>12</a:t>
            </a:fld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Technologies of VR--</a:t>
            </a:r>
            <a:r>
              <a:rPr lang="en-US" sz="3200"/>
              <a:t>Hardware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57400"/>
            <a:ext cx="8077200" cy="190500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>
                <a:latin typeface="Arial" charset="0"/>
                <a:cs typeface="Times New Roman" charset="0"/>
              </a:rPr>
              <a:t>Head-Mounted Display (HMD)</a:t>
            </a:r>
            <a:r>
              <a:rPr lang="en-US">
                <a:latin typeface="Arial" charset="0"/>
              </a:rPr>
              <a:t> </a:t>
            </a:r>
          </a:p>
          <a:p>
            <a:pPr lvl="1">
              <a:lnSpc>
                <a:spcPct val="90000"/>
              </a:lnSpc>
              <a:buFont typeface="Symbol" pitchFamily="18" charset="2"/>
              <a:buChar char="-"/>
            </a:pPr>
            <a:r>
              <a:rPr lang="en-CA" sz="2100">
                <a:latin typeface="Arial" charset="0"/>
              </a:rPr>
              <a:t>A Helmet or a face mask providing the visual and auditory displays.</a:t>
            </a:r>
          </a:p>
          <a:p>
            <a:pPr lvl="1">
              <a:lnSpc>
                <a:spcPct val="90000"/>
              </a:lnSpc>
              <a:buFont typeface="Symbol" pitchFamily="18" charset="2"/>
              <a:buChar char="-"/>
            </a:pPr>
            <a:r>
              <a:rPr lang="en-CA" sz="2100">
                <a:latin typeface="Arial" charset="0"/>
              </a:rPr>
              <a:t>Use LCD or CRT to</a:t>
            </a:r>
            <a:r>
              <a:rPr lang="en-US" sz="2100">
                <a:latin typeface="Arial" charset="0"/>
              </a:rPr>
              <a:t> display stereo images</a:t>
            </a:r>
            <a:r>
              <a:rPr lang="en-CA" sz="2100">
                <a:latin typeface="Arial" charset="0"/>
              </a:rPr>
              <a:t>.</a:t>
            </a:r>
          </a:p>
          <a:p>
            <a:pPr lvl="1">
              <a:lnSpc>
                <a:spcPct val="90000"/>
              </a:lnSpc>
              <a:buFont typeface="Symbol" pitchFamily="18" charset="2"/>
              <a:buChar char="-"/>
            </a:pPr>
            <a:r>
              <a:rPr lang="en-US" sz="2100">
                <a:latin typeface="Arial" charset="0"/>
              </a:rPr>
              <a:t>May include built-in head-tracker and stereo headphones</a:t>
            </a:r>
          </a:p>
          <a:p>
            <a:pPr>
              <a:lnSpc>
                <a:spcPct val="90000"/>
              </a:lnSpc>
              <a:buClr>
                <a:schemeClr val="hlink"/>
              </a:buClr>
              <a:buFontTx/>
              <a:buChar char="•"/>
            </a:pPr>
            <a:endParaRPr lang="en-US" sz="2100" b="1">
              <a:latin typeface="Arial" charset="0"/>
            </a:endParaRPr>
          </a:p>
        </p:txBody>
      </p:sp>
      <p:pic>
        <p:nvPicPr>
          <p:cNvPr id="15367" name="Picture 7" descr="bb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886200"/>
            <a:ext cx="3124200" cy="2743200"/>
          </a:xfrm>
          <a:prstGeom prst="rect">
            <a:avLst/>
          </a:prstGeom>
          <a:noFill/>
        </p:spPr>
      </p:pic>
      <p:graphicFrame>
        <p:nvGraphicFramePr>
          <p:cNvPr id="15369" name="Object 9"/>
          <p:cNvGraphicFramePr>
            <a:graphicFrameLocks noChangeAspect="1"/>
          </p:cNvGraphicFramePr>
          <p:nvPr/>
        </p:nvGraphicFramePr>
        <p:xfrm>
          <a:off x="5105400" y="4195763"/>
          <a:ext cx="2667000" cy="2243137"/>
        </p:xfrm>
        <a:graphic>
          <a:graphicData uri="http://schemas.openxmlformats.org/presentationml/2006/ole">
            <p:oleObj spid="_x0000_s15369" name="Photo Editor Photo" r:id="rId4" imgW="2219635" imgH="1867161" progId="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82DD6-4129-4570-A130-5B6028C188FE}" type="slidenum">
              <a:rPr lang="en-US"/>
              <a:pPr/>
              <a:t>13</a:t>
            </a:fld>
            <a:endParaRPr 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Technologies of VR--</a:t>
            </a:r>
            <a:r>
              <a:rPr lang="en-US" sz="3200"/>
              <a:t>Hardware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190500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>
                <a:latin typeface="Arial" charset="0"/>
                <a:cs typeface="Times New Roman" charset="0"/>
              </a:rPr>
              <a:t>Binocular Omni-Orientation Monitor (BOOM)</a:t>
            </a:r>
            <a:endParaRPr lang="en-CA" sz="2800">
              <a:latin typeface="Arial" charset="0"/>
              <a:cs typeface="Times New Roman" charset="0"/>
            </a:endParaRPr>
          </a:p>
          <a:p>
            <a:pPr lvl="1">
              <a:lnSpc>
                <a:spcPct val="90000"/>
              </a:lnSpc>
              <a:buSzPct val="80000"/>
              <a:buFont typeface="Symbol" pitchFamily="18" charset="2"/>
              <a:buChar char="-"/>
            </a:pPr>
            <a:r>
              <a:rPr lang="en-CA" sz="1900">
                <a:latin typeface="Arial" charset="0"/>
              </a:rPr>
              <a:t>Head-coupled stereoscopic display device.</a:t>
            </a:r>
          </a:p>
          <a:p>
            <a:pPr lvl="1">
              <a:lnSpc>
                <a:spcPct val="90000"/>
              </a:lnSpc>
              <a:buSzPct val="80000"/>
              <a:buFont typeface="Symbol" pitchFamily="18" charset="2"/>
              <a:buChar char="-"/>
            </a:pPr>
            <a:r>
              <a:rPr lang="en-US" sz="1900">
                <a:latin typeface="Arial" charset="0"/>
              </a:rPr>
              <a:t>Uses CRT to provide high-resolution display</a:t>
            </a:r>
            <a:r>
              <a:rPr lang="en-CA" sz="1900">
                <a:latin typeface="Arial" charset="0"/>
              </a:rPr>
              <a:t>.</a:t>
            </a:r>
          </a:p>
          <a:p>
            <a:pPr lvl="1">
              <a:lnSpc>
                <a:spcPct val="90000"/>
              </a:lnSpc>
              <a:buSzPct val="80000"/>
              <a:buFont typeface="Symbol" pitchFamily="18" charset="2"/>
              <a:buChar char="-"/>
            </a:pPr>
            <a:r>
              <a:rPr lang="en-US" sz="1900">
                <a:latin typeface="Arial" charset="0"/>
              </a:rPr>
              <a:t>Convenient  to use</a:t>
            </a:r>
            <a:r>
              <a:rPr lang="en-CA" sz="1900">
                <a:latin typeface="Arial" charset="0"/>
              </a:rPr>
              <a:t>.</a:t>
            </a:r>
          </a:p>
          <a:p>
            <a:pPr lvl="1">
              <a:lnSpc>
                <a:spcPct val="90000"/>
              </a:lnSpc>
              <a:buSzPct val="80000"/>
              <a:buFont typeface="Symbol" pitchFamily="18" charset="2"/>
              <a:buChar char="-"/>
            </a:pPr>
            <a:r>
              <a:rPr lang="en-US" sz="1900">
                <a:latin typeface="Arial" charset="0"/>
              </a:rPr>
              <a:t>Fast and accurate built-in tracking</a:t>
            </a:r>
            <a:r>
              <a:rPr lang="en-CA" sz="1900">
                <a:latin typeface="Arial" charset="0"/>
              </a:rPr>
              <a:t>.</a:t>
            </a:r>
            <a:endParaRPr lang="en-US" sz="1900">
              <a:latin typeface="Arial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/>
              <a:t> </a:t>
            </a:r>
          </a:p>
        </p:txBody>
      </p:sp>
      <p:pic>
        <p:nvPicPr>
          <p:cNvPr id="28676" name="Picture 4" descr="AndreOnBoom_l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4038600"/>
            <a:ext cx="3352800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31E3-6914-4C09-B92D-03BEAAB6E350}" type="slidenum">
              <a:rPr lang="en-US"/>
              <a:pPr/>
              <a:t>14</a:t>
            </a:fld>
            <a:endParaRPr 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4000"/>
              <a:t>Technologies of VR--</a:t>
            </a:r>
            <a:r>
              <a:rPr lang="en-US" sz="3200"/>
              <a:t>Hardware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182880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500" b="1">
                <a:latin typeface="Arial" charset="0"/>
                <a:cs typeface="Times New Roman" charset="0"/>
              </a:rPr>
              <a:t>Cave Automatic Virtual Environment (CAVE)</a:t>
            </a:r>
            <a:r>
              <a:rPr lang="en-US" sz="2500">
                <a:latin typeface="Arial" charset="0"/>
              </a:rPr>
              <a:t> </a:t>
            </a:r>
            <a:endParaRPr lang="en-CA" sz="2500">
              <a:latin typeface="Arial" charset="0"/>
            </a:endParaRPr>
          </a:p>
          <a:p>
            <a:pPr lvl="1">
              <a:lnSpc>
                <a:spcPct val="90000"/>
              </a:lnSpc>
              <a:buFont typeface="Symbol" pitchFamily="18" charset="2"/>
              <a:buChar char="-"/>
            </a:pPr>
            <a:r>
              <a:rPr lang="en-CA" sz="2100">
                <a:latin typeface="Arial" charset="0"/>
              </a:rPr>
              <a:t>Provides the illusion of immersion by projecting stereo images on the walls and floor of a room-sized cube.</a:t>
            </a:r>
          </a:p>
          <a:p>
            <a:pPr lvl="1">
              <a:lnSpc>
                <a:spcPct val="90000"/>
              </a:lnSpc>
              <a:buFont typeface="Symbol" pitchFamily="18" charset="2"/>
              <a:buChar char="-"/>
            </a:pPr>
            <a:r>
              <a:rPr lang="en-CA" sz="2100">
                <a:latin typeface="Arial" charset="0"/>
              </a:rPr>
              <a:t>A head tracking system continuously adjust the stereo projection to the current position of the leading viewer.</a:t>
            </a:r>
            <a:endParaRPr lang="en-US" sz="2100">
              <a:latin typeface="Arial" charset="0"/>
            </a:endParaRPr>
          </a:p>
        </p:txBody>
      </p:sp>
      <p:pic>
        <p:nvPicPr>
          <p:cNvPr id="29701" name="Picture 5" descr="cav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962400"/>
            <a:ext cx="3276600" cy="2339975"/>
          </a:xfrm>
          <a:prstGeom prst="rect">
            <a:avLst/>
          </a:prstGeom>
          <a:noFill/>
        </p:spPr>
      </p:pic>
      <p:pic>
        <p:nvPicPr>
          <p:cNvPr id="29702" name="Picture 6" descr="cube_b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962400"/>
            <a:ext cx="3200400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A06BA-D93C-49B6-AE1E-339F85775868}" type="slidenum">
              <a:rPr lang="en-US"/>
              <a:pPr/>
              <a:t>15</a:t>
            </a:fld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Technologies of VR--</a:t>
            </a:r>
            <a:r>
              <a:rPr lang="en-US" sz="3200"/>
              <a:t>Hardware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>
                <a:latin typeface="Arial" charset="0"/>
              </a:rPr>
              <a:t>Data Glove</a:t>
            </a:r>
          </a:p>
          <a:p>
            <a:pPr lvl="1"/>
            <a:r>
              <a:rPr lang="en-CA" sz="1900">
                <a:latin typeface="Arial" charset="0"/>
              </a:rPr>
              <a:t>Outfitted with sensors on the fingers as well as an overall position/orientation tracking equipment.</a:t>
            </a:r>
          </a:p>
          <a:p>
            <a:pPr lvl="1"/>
            <a:r>
              <a:rPr lang="en-US" sz="1900">
                <a:latin typeface="Arial" charset="0"/>
              </a:rPr>
              <a:t>Enables natural interaction with virtual objects by hand gesture recognition</a:t>
            </a:r>
            <a:r>
              <a:rPr lang="en-CA" sz="1900">
                <a:latin typeface="Arial" charset="0"/>
              </a:rPr>
              <a:t>.</a:t>
            </a:r>
            <a:endParaRPr lang="en-US" sz="1900"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en-US" sz="2100"/>
          </a:p>
        </p:txBody>
      </p:sp>
      <p:pic>
        <p:nvPicPr>
          <p:cNvPr id="30724" name="Picture 4" descr="5dtg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886200"/>
            <a:ext cx="3505200" cy="2590800"/>
          </a:xfrm>
          <a:prstGeom prst="rect">
            <a:avLst/>
          </a:prstGeom>
          <a:noFill/>
        </p:spPr>
      </p:pic>
      <p:graphicFrame>
        <p:nvGraphicFramePr>
          <p:cNvPr id="30727" name="Object 7"/>
          <p:cNvGraphicFramePr>
            <a:graphicFrameLocks noChangeAspect="1"/>
          </p:cNvGraphicFramePr>
          <p:nvPr/>
        </p:nvGraphicFramePr>
        <p:xfrm>
          <a:off x="5029200" y="3759200"/>
          <a:ext cx="2743200" cy="2603500"/>
        </p:xfrm>
        <a:graphic>
          <a:graphicData uri="http://schemas.openxmlformats.org/presentationml/2006/ole">
            <p:oleObj spid="_x0000_s30727" name="Photo Editor Photo" r:id="rId4" imgW="2048161" imgH="1943371" progId="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DAF9D-BADE-404F-8837-935D5647C514}" type="slidenum">
              <a:rPr lang="en-US"/>
              <a:pPr/>
              <a:t>16</a:t>
            </a:fld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Technologies of VR--</a:t>
            </a:r>
            <a:r>
              <a:rPr lang="en-US" sz="3200"/>
              <a:t>Hardware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>
                <a:latin typeface="Arial" charset="0"/>
                <a:cs typeface="Times New Roman" charset="0"/>
              </a:rPr>
              <a:t>Control Devices</a:t>
            </a:r>
            <a:r>
              <a:rPr lang="en-US">
                <a:latin typeface="Arial" charset="0"/>
              </a:rPr>
              <a:t> </a:t>
            </a:r>
          </a:p>
          <a:p>
            <a:pPr lvl="1"/>
            <a:r>
              <a:rPr lang="en-US" sz="2100">
                <a:latin typeface="Arial" charset="0"/>
              </a:rPr>
              <a:t>Control virtual objects in 3 dimensions</a:t>
            </a:r>
            <a:r>
              <a:rPr lang="en-CA" sz="2100">
                <a:latin typeface="Arial" charset="0"/>
              </a:rPr>
              <a:t>.</a:t>
            </a:r>
            <a:endParaRPr lang="en-US" sz="2100"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en-US" sz="2500">
                <a:latin typeface="Arial" charset="0"/>
              </a:rPr>
              <a:t>     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3533775" y="2390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1748" name="Picture 4" descr="http://www.vrealities.com/spacemouse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057400" y="3962400"/>
            <a:ext cx="2076450" cy="2076450"/>
          </a:xfrm>
          <a:prstGeom prst="rect">
            <a:avLst/>
          </a:prstGeom>
          <a:noFill/>
        </p:spPr>
      </p:pic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3533775" y="2390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85D38-4C64-4803-BD08-D0308016825A}" type="slidenum">
              <a:rPr lang="en-US"/>
              <a:pPr/>
              <a:t>17</a:t>
            </a:fld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Technologies of VR--</a:t>
            </a:r>
            <a:r>
              <a:rPr lang="en-US" sz="3200"/>
              <a:t>Software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>
                <a:latin typeface="Arial" charset="0"/>
                <a:cs typeface="Times New Roman" charset="0"/>
              </a:rPr>
              <a:t>Toolkits</a:t>
            </a:r>
          </a:p>
          <a:p>
            <a:pPr lvl="1"/>
            <a:r>
              <a:rPr lang="en-CA" sz="2100">
                <a:latin typeface="Arial" charset="0"/>
                <a:cs typeface="Times New Roman" charset="0"/>
              </a:rPr>
              <a:t>Programming libraries.</a:t>
            </a:r>
            <a:r>
              <a:rPr lang="en-CA">
                <a:latin typeface="Arial" charset="0"/>
                <a:cs typeface="Times New Roman" charset="0"/>
              </a:rPr>
              <a:t> </a:t>
            </a:r>
          </a:p>
          <a:p>
            <a:pPr lvl="1"/>
            <a:r>
              <a:rPr lang="en-US" sz="2100">
                <a:latin typeface="Arial" charset="0"/>
                <a:cs typeface="Times New Roman" charset="0"/>
              </a:rPr>
              <a:t>Provide function libraries (C &amp; C++).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>
                <a:latin typeface="Arial" charset="0"/>
                <a:cs typeface="Times New Roman" charset="0"/>
              </a:rPr>
              <a:t>Authoring systems</a:t>
            </a:r>
          </a:p>
          <a:p>
            <a:pPr lvl="1"/>
            <a:r>
              <a:rPr lang="en-US" sz="2100">
                <a:latin typeface="Arial" charset="0"/>
                <a:cs typeface="Times New Roman" charset="0"/>
              </a:rPr>
              <a:t>Complete programs with graphical interfaces for creating worlds without resorting to detailed programming.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1624-8468-4D1E-A7EE-F6E47D42CB1F}" type="slidenum">
              <a:rPr lang="en-US"/>
              <a:pPr/>
              <a:t>18</a:t>
            </a:fld>
            <a:endParaRPr lang="en-US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Technologies of VR--</a:t>
            </a:r>
            <a:r>
              <a:rPr lang="en-US" sz="3200"/>
              <a:t>Software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>
                <a:latin typeface="Arial" charset="0"/>
              </a:rPr>
              <a:t>Software packages available in market</a:t>
            </a:r>
          </a:p>
          <a:p>
            <a:pPr lvl="1"/>
            <a:r>
              <a:rPr lang="en-US" sz="2100" b="1">
                <a:latin typeface="Arial" charset="0"/>
                <a:cs typeface="Times New Roman" charset="0"/>
              </a:rPr>
              <a:t>Multiverse (Freeware) </a:t>
            </a:r>
          </a:p>
          <a:p>
            <a:pPr lvl="1"/>
            <a:r>
              <a:rPr lang="en-US" sz="2100" b="1">
                <a:latin typeface="Arial" charset="0"/>
                <a:cs typeface="Times New Roman" charset="0"/>
              </a:rPr>
              <a:t>Virtual Reality Studio</a:t>
            </a:r>
            <a:r>
              <a:rPr lang="en-US" sz="2100">
                <a:latin typeface="Arial" charset="0"/>
                <a:cs typeface="Times New Roman" charset="0"/>
              </a:rPr>
              <a:t> ($100)</a:t>
            </a:r>
          </a:p>
          <a:p>
            <a:pPr lvl="1"/>
            <a:r>
              <a:rPr lang="en-US" sz="2100" b="1">
                <a:latin typeface="Arial" charset="0"/>
                <a:cs typeface="Times New Roman" charset="0"/>
              </a:rPr>
              <a:t>Sense8 World Tool Kit (WTK)</a:t>
            </a:r>
            <a:r>
              <a:rPr lang="en-US" sz="2100">
                <a:latin typeface="Arial" charset="0"/>
                <a:cs typeface="Times New Roman" charset="0"/>
              </a:rPr>
              <a:t> (over $1000)</a:t>
            </a:r>
          </a:p>
          <a:p>
            <a:pPr lvl="1"/>
            <a:r>
              <a:rPr lang="en-US" sz="2100" b="1">
                <a:latin typeface="Arial" charset="0"/>
                <a:cs typeface="Times New Roman" charset="0"/>
              </a:rPr>
              <a:t>Autodesk Cyberspace Development kit</a:t>
            </a:r>
            <a:r>
              <a:rPr lang="en-US">
                <a:latin typeface="Arial" charset="0"/>
                <a:cs typeface="Times New Roman" charset="0"/>
              </a:rPr>
              <a:t> </a:t>
            </a:r>
            <a:r>
              <a:rPr lang="en-US" sz="2100">
                <a:latin typeface="Arial" charset="0"/>
                <a:cs typeface="Times New Roman" charset="0"/>
              </a:rPr>
              <a:t>(over $1000)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27BD-7F99-49A0-8CF5-A6FE95A8FCC6}" type="slidenum">
              <a:rPr lang="en-US"/>
              <a:pPr/>
              <a:t>19</a:t>
            </a:fld>
            <a:endParaRPr 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Technologies of VR--</a:t>
            </a:r>
            <a:r>
              <a:rPr lang="en-US" sz="3200"/>
              <a:t>Software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153400" cy="4876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3000">
                <a:latin typeface="Arial" charset="0"/>
              </a:rPr>
              <a:t>VRML</a:t>
            </a:r>
            <a:r>
              <a:rPr lang="en-US" sz="3000">
                <a:latin typeface="Arial" charset="0"/>
                <a:cs typeface="Times New Roman" charset="0"/>
              </a:rPr>
              <a:t>(Virtual Reality Modeling Language)</a:t>
            </a:r>
            <a:endParaRPr lang="en-CA" sz="3000">
              <a:latin typeface="Arial" charset="0"/>
              <a:cs typeface="Times New Roman" charset="0"/>
            </a:endParaRPr>
          </a:p>
          <a:p>
            <a:pPr marL="990600" lvl="1" indent="-533400">
              <a:lnSpc>
                <a:spcPct val="90000"/>
              </a:lnSpc>
              <a:buFont typeface="Symbol" pitchFamily="18" charset="2"/>
              <a:buChar char="-"/>
            </a:pPr>
            <a:r>
              <a:rPr lang="en-CA" sz="2600">
                <a:latin typeface="Arial" charset="0"/>
                <a:cs typeface="Times New Roman" charset="0"/>
              </a:rPr>
              <a:t>S</a:t>
            </a:r>
            <a:r>
              <a:rPr lang="en-US" sz="2600">
                <a:latin typeface="Arial" charset="0"/>
                <a:cs typeface="Times New Roman" charset="0"/>
              </a:rPr>
              <a:t>tandard language for interactive simulation within the World Wide Web. </a:t>
            </a:r>
            <a:endParaRPr lang="en-CA" sz="2600">
              <a:latin typeface="Arial" charset="0"/>
              <a:cs typeface="Times New Roman" charset="0"/>
            </a:endParaRPr>
          </a:p>
          <a:p>
            <a:pPr marL="990600" lvl="1" indent="-533400">
              <a:lnSpc>
                <a:spcPct val="90000"/>
              </a:lnSpc>
              <a:buFont typeface="Symbol" pitchFamily="18" charset="2"/>
              <a:buChar char="-"/>
            </a:pPr>
            <a:r>
              <a:rPr lang="en-CA" sz="2600">
                <a:latin typeface="Arial" charset="0"/>
                <a:cs typeface="Times New Roman" charset="0"/>
              </a:rPr>
              <a:t>A</a:t>
            </a:r>
            <a:r>
              <a:rPr lang="en-US" sz="2600">
                <a:latin typeface="Arial" charset="0"/>
                <a:cs typeface="Times New Roman" charset="0"/>
              </a:rPr>
              <a:t>llows to create "virtual worlds" networked via the Internet and hyperlinked with the World Wide Web. </a:t>
            </a:r>
            <a:endParaRPr lang="en-CA" sz="2600">
              <a:latin typeface="Arial" charset="0"/>
              <a:cs typeface="Times New Roman" charset="0"/>
            </a:endParaRPr>
          </a:p>
          <a:p>
            <a:pPr marL="990600" lvl="1" indent="-533400">
              <a:lnSpc>
                <a:spcPct val="90000"/>
              </a:lnSpc>
              <a:buFont typeface="Symbol" pitchFamily="18" charset="2"/>
              <a:buChar char="-"/>
            </a:pPr>
            <a:r>
              <a:rPr lang="en-CA" sz="2600">
                <a:latin typeface="Arial" charset="0"/>
                <a:cs typeface="Times New Roman" charset="0"/>
              </a:rPr>
              <a:t>Aspects </a:t>
            </a:r>
            <a:r>
              <a:rPr lang="en-US" sz="2600">
                <a:latin typeface="Arial" charset="0"/>
                <a:cs typeface="Times New Roman" charset="0"/>
              </a:rPr>
              <a:t>of virtual world display, interaction and internetworking can be specified using VRML without being dependent on special gear like HMD. 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z="2400">
                <a:latin typeface="Arial" charset="0"/>
              </a:rPr>
              <a:t>VR models can be viewed by Netscape or I</a:t>
            </a:r>
            <a:r>
              <a:rPr lang="en-CA" sz="2400">
                <a:latin typeface="Arial" charset="0"/>
              </a:rPr>
              <a:t>E</a:t>
            </a:r>
            <a:r>
              <a:rPr lang="en-US" sz="2400">
                <a:latin typeface="Arial" charset="0"/>
              </a:rPr>
              <a:t> with a browser plug-in.</a:t>
            </a:r>
          </a:p>
          <a:p>
            <a:pPr marL="609600" indent="-609600">
              <a:lnSpc>
                <a:spcPct val="90000"/>
              </a:lnSpc>
              <a:buFontTx/>
              <a:buChar char="•"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25602-B545-4BFF-966A-84F0F6A00CE0}" type="slidenum">
              <a:rPr lang="en-US"/>
              <a:pPr/>
              <a:t>2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57200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>
                <a:latin typeface="Arial" charset="0"/>
              </a:rPr>
              <a:t>Introduction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CA" sz="2800">
                <a:latin typeface="Arial" charset="0"/>
              </a:rPr>
              <a:t>The </a:t>
            </a:r>
            <a:r>
              <a:rPr lang="en-US" sz="2800">
                <a:latin typeface="Arial" charset="0"/>
              </a:rPr>
              <a:t>history</a:t>
            </a:r>
            <a:r>
              <a:rPr lang="en-CA" sz="2800">
                <a:latin typeface="Arial" charset="0"/>
              </a:rPr>
              <a:t> of VR</a:t>
            </a:r>
            <a:endParaRPr lang="en-US" sz="2800">
              <a:latin typeface="Arial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>
                <a:latin typeface="Arial" charset="0"/>
              </a:rPr>
              <a:t>Types of VR</a:t>
            </a:r>
            <a:endParaRPr lang="en-CA" sz="2800">
              <a:latin typeface="Arial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>
                <a:latin typeface="Arial" charset="0"/>
              </a:rPr>
              <a:t>Technologies of VR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CA" sz="2800">
                <a:latin typeface="Arial" charset="0"/>
              </a:rPr>
              <a:t>Architecture</a:t>
            </a:r>
            <a:r>
              <a:rPr lang="en-US" sz="2800">
                <a:latin typeface="Arial" charset="0"/>
              </a:rPr>
              <a:t> of VR system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>
                <a:latin typeface="Arial" charset="0"/>
              </a:rPr>
              <a:t>Applications</a:t>
            </a:r>
            <a:r>
              <a:rPr lang="en-CA" sz="2800">
                <a:latin typeface="Arial" charset="0"/>
              </a:rPr>
              <a:t> of VR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CA" sz="2800">
                <a:latin typeface="Arial" charset="0"/>
              </a:rPr>
              <a:t>Current problems &amp; Future work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>
                <a:latin typeface="Arial" charset="0"/>
              </a:rPr>
              <a:t>Summary </a:t>
            </a:r>
            <a:endParaRPr lang="en-CA" sz="2800">
              <a:latin typeface="Arial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CA" sz="2800">
                <a:latin typeface="Arial" charset="0"/>
              </a:rPr>
              <a:t>Reference</a:t>
            </a:r>
            <a:endParaRPr lang="en-US" sz="2800">
              <a:latin typeface="Arial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DEA93-E932-4496-AA07-874D984CC4BE}" type="slidenum">
              <a:rPr lang="en-US"/>
              <a:pPr/>
              <a:t>20</a:t>
            </a:fld>
            <a:endParaRPr 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sz="4000">
                <a:cs typeface="Times New Roman" charset="0"/>
              </a:rPr>
              <a:t>Architecture</a:t>
            </a:r>
            <a:r>
              <a:rPr lang="en-US" sz="4000">
                <a:cs typeface="Times New Roman" charset="0"/>
              </a:rPr>
              <a:t> of VR System</a:t>
            </a:r>
            <a:r>
              <a:rPr lang="en-US"/>
              <a:t>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2133600"/>
          </a:xfrm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3000">
                <a:latin typeface="Arial" charset="0"/>
                <a:cs typeface="Times New Roman" charset="0"/>
              </a:rPr>
              <a:t>Input Process</a:t>
            </a:r>
            <a:r>
              <a:rPr lang="en-CA" sz="3000">
                <a:latin typeface="Arial" charset="0"/>
                <a:cs typeface="Times New Roman" charset="0"/>
              </a:rPr>
              <a:t>or, </a:t>
            </a:r>
            <a:r>
              <a:rPr lang="en-US" sz="3000">
                <a:latin typeface="Arial" charset="0"/>
                <a:cs typeface="Times New Roman" charset="0"/>
              </a:rPr>
              <a:t>Simulation </a:t>
            </a:r>
            <a:r>
              <a:rPr lang="en-CA" sz="3000">
                <a:latin typeface="Arial" charset="0"/>
                <a:cs typeface="Times New Roman" charset="0"/>
              </a:rPr>
              <a:t>Processor, </a:t>
            </a:r>
            <a:r>
              <a:rPr lang="en-US" sz="3000">
                <a:latin typeface="Arial" charset="0"/>
                <a:cs typeface="Times New Roman" charset="0"/>
              </a:rPr>
              <a:t>Rendering Process</a:t>
            </a:r>
            <a:r>
              <a:rPr lang="en-CA" sz="3000">
                <a:latin typeface="Arial" charset="0"/>
                <a:cs typeface="Times New Roman" charset="0"/>
              </a:rPr>
              <a:t>or and </a:t>
            </a:r>
            <a:r>
              <a:rPr lang="en-US" sz="3000">
                <a:latin typeface="Arial" charset="0"/>
                <a:cs typeface="Times New Roman" charset="0"/>
              </a:rPr>
              <a:t>World Database</a:t>
            </a:r>
            <a:r>
              <a:rPr lang="en-CA" sz="3000">
                <a:latin typeface="Arial" charset="0"/>
                <a:cs typeface="Times New Roman" charset="0"/>
              </a:rPr>
              <a:t>.</a:t>
            </a:r>
            <a:r>
              <a:rPr lang="en-US">
                <a:cs typeface="Times New Roman" charset="0"/>
              </a:rPr>
              <a:t> </a:t>
            </a:r>
            <a:r>
              <a:rPr lang="en-US"/>
              <a:t> </a:t>
            </a:r>
          </a:p>
        </p:txBody>
      </p:sp>
      <p:sp>
        <p:nvSpPr>
          <p:cNvPr id="35862" name="Rectangle 22"/>
          <p:cNvSpPr>
            <a:spLocks noChangeArrowheads="1"/>
          </p:cNvSpPr>
          <p:nvPr/>
        </p:nvSpPr>
        <p:spPr bwMode="auto">
          <a:xfrm>
            <a:off x="2055813" y="4159250"/>
            <a:ext cx="901700" cy="469900"/>
          </a:xfrm>
          <a:prstGeom prst="rect">
            <a:avLst/>
          </a:prstGeom>
          <a:solidFill>
            <a:srgbClr val="9933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3366"/>
            </a:extrusionClr>
          </a:sp3d>
        </p:spPr>
        <p:txBody>
          <a:bodyPr>
            <a:flatTx/>
          </a:bodyPr>
          <a:lstStyle/>
          <a:p>
            <a:pPr algn="ctr" eaLnBrk="0" hangingPunct="0"/>
            <a:r>
              <a:rPr lang="en-US" sz="1100" b="1">
                <a:latin typeface="Arial" charset="0"/>
              </a:rPr>
              <a:t>Input</a:t>
            </a:r>
            <a:br>
              <a:rPr lang="en-US" sz="1100" b="1">
                <a:latin typeface="Arial" charset="0"/>
              </a:rPr>
            </a:br>
            <a:r>
              <a:rPr lang="en-US" sz="1100" b="1">
                <a:latin typeface="Arial" charset="0"/>
              </a:rPr>
              <a:t>Processor</a:t>
            </a:r>
          </a:p>
        </p:txBody>
      </p:sp>
      <p:sp>
        <p:nvSpPr>
          <p:cNvPr id="35863" name="Rectangle 23"/>
          <p:cNvSpPr>
            <a:spLocks noChangeArrowheads="1"/>
          </p:cNvSpPr>
          <p:nvPr/>
        </p:nvSpPr>
        <p:spPr bwMode="auto">
          <a:xfrm>
            <a:off x="5349875" y="4159250"/>
            <a:ext cx="939800" cy="469900"/>
          </a:xfrm>
          <a:prstGeom prst="rect">
            <a:avLst/>
          </a:prstGeom>
          <a:solidFill>
            <a:srgbClr val="9933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3366"/>
            </a:extrusionClr>
          </a:sp3d>
        </p:spPr>
        <p:txBody>
          <a:bodyPr>
            <a:flatTx/>
          </a:bodyPr>
          <a:lstStyle/>
          <a:p>
            <a:pPr algn="ctr" eaLnBrk="0" hangingPunct="0"/>
            <a:r>
              <a:rPr lang="en-US" sz="1100" b="1">
                <a:latin typeface="Arial" charset="0"/>
              </a:rPr>
              <a:t>Rend</a:t>
            </a:r>
            <a:r>
              <a:rPr lang="en-CA" sz="1100" b="1">
                <a:latin typeface="Arial" charset="0"/>
              </a:rPr>
              <a:t>er</a:t>
            </a:r>
            <a:r>
              <a:rPr lang="en-US" sz="1100" b="1">
                <a:latin typeface="Arial" charset="0"/>
              </a:rPr>
              <a:t>ing</a:t>
            </a:r>
            <a:br>
              <a:rPr lang="en-US" sz="1100" b="1">
                <a:latin typeface="Arial" charset="0"/>
              </a:rPr>
            </a:br>
            <a:r>
              <a:rPr lang="en-US" sz="1100" b="1">
                <a:latin typeface="Arial" charset="0"/>
              </a:rPr>
              <a:t>Processor</a:t>
            </a:r>
          </a:p>
        </p:txBody>
      </p:sp>
      <p:sp>
        <p:nvSpPr>
          <p:cNvPr id="35864" name="AutoShape 24"/>
          <p:cNvSpPr>
            <a:spLocks noChangeArrowheads="1"/>
          </p:cNvSpPr>
          <p:nvPr/>
        </p:nvSpPr>
        <p:spPr bwMode="auto">
          <a:xfrm>
            <a:off x="2438400" y="5715000"/>
            <a:ext cx="3489325" cy="941388"/>
          </a:xfrm>
          <a:prstGeom prst="can">
            <a:avLst>
              <a:gd name="adj" fmla="val 25000"/>
            </a:avLst>
          </a:prstGeom>
          <a:solidFill>
            <a:srgbClr val="CC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sz="1200"/>
          </a:p>
          <a:p>
            <a:pPr algn="ctr" eaLnBrk="0" hangingPunct="0"/>
            <a:r>
              <a:rPr lang="en-US" sz="1400" b="1">
                <a:solidFill>
                  <a:schemeClr val="bg2"/>
                </a:solidFill>
                <a:latin typeface="Arial" charset="0"/>
              </a:rPr>
              <a:t>World Database</a:t>
            </a:r>
          </a:p>
        </p:txBody>
      </p:sp>
      <p:sp>
        <p:nvSpPr>
          <p:cNvPr id="35865" name="AutoShape 25"/>
          <p:cNvSpPr>
            <a:spLocks noChangeArrowheads="1"/>
          </p:cNvSpPr>
          <p:nvPr/>
        </p:nvSpPr>
        <p:spPr bwMode="auto">
          <a:xfrm>
            <a:off x="2370138" y="4629150"/>
            <a:ext cx="274637" cy="1176338"/>
          </a:xfrm>
          <a:prstGeom prst="upDownArrow">
            <a:avLst>
              <a:gd name="adj1" fmla="val 50000"/>
              <a:gd name="adj2" fmla="val 85665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66" name="AutoShape 26"/>
          <p:cNvSpPr>
            <a:spLocks noChangeArrowheads="1"/>
          </p:cNvSpPr>
          <p:nvPr/>
        </p:nvSpPr>
        <p:spPr bwMode="auto">
          <a:xfrm>
            <a:off x="5740400" y="4629150"/>
            <a:ext cx="274638" cy="1176338"/>
          </a:xfrm>
          <a:prstGeom prst="upDownArrow">
            <a:avLst>
              <a:gd name="adj1" fmla="val 50000"/>
              <a:gd name="adj2" fmla="val 85665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67" name="AutoShape 27"/>
          <p:cNvSpPr>
            <a:spLocks noChangeArrowheads="1"/>
          </p:cNvSpPr>
          <p:nvPr/>
        </p:nvSpPr>
        <p:spPr bwMode="auto">
          <a:xfrm>
            <a:off x="4016375" y="5218113"/>
            <a:ext cx="274638" cy="469900"/>
          </a:xfrm>
          <a:prstGeom prst="upDownArrow">
            <a:avLst>
              <a:gd name="adj1" fmla="val 50000"/>
              <a:gd name="adj2" fmla="val 34220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68" name="AutoShape 28"/>
          <p:cNvSpPr>
            <a:spLocks noChangeArrowheads="1"/>
          </p:cNvSpPr>
          <p:nvPr/>
        </p:nvSpPr>
        <p:spPr bwMode="auto">
          <a:xfrm>
            <a:off x="2409825" y="3570288"/>
            <a:ext cx="234950" cy="471487"/>
          </a:xfrm>
          <a:prstGeom prst="downArrow">
            <a:avLst>
              <a:gd name="adj1" fmla="val 50000"/>
              <a:gd name="adj2" fmla="val 50169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69" name="AutoShape 29"/>
          <p:cNvSpPr>
            <a:spLocks noChangeArrowheads="1"/>
          </p:cNvSpPr>
          <p:nvPr/>
        </p:nvSpPr>
        <p:spPr bwMode="auto">
          <a:xfrm>
            <a:off x="5897563" y="3570288"/>
            <a:ext cx="234950" cy="471487"/>
          </a:xfrm>
          <a:prstGeom prst="upArrow">
            <a:avLst>
              <a:gd name="adj1" fmla="val 50000"/>
              <a:gd name="adj2" fmla="val 50169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70" name="Rectangle 30"/>
          <p:cNvSpPr>
            <a:spLocks noChangeArrowheads="1"/>
          </p:cNvSpPr>
          <p:nvPr/>
        </p:nvSpPr>
        <p:spPr bwMode="auto">
          <a:xfrm>
            <a:off x="3584575" y="4746625"/>
            <a:ext cx="1216025" cy="471488"/>
          </a:xfrm>
          <a:prstGeom prst="rect">
            <a:avLst/>
          </a:prstGeom>
          <a:solidFill>
            <a:srgbClr val="9933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3366"/>
            </a:extrusionClr>
          </a:sp3d>
        </p:spPr>
        <p:txBody>
          <a:bodyPr>
            <a:flatTx/>
          </a:bodyPr>
          <a:lstStyle/>
          <a:p>
            <a:pPr algn="ctr" eaLnBrk="0" hangingPunct="0"/>
            <a:r>
              <a:rPr lang="en-US" sz="1200" b="1">
                <a:latin typeface="Arial" charset="0"/>
              </a:rPr>
              <a:t>Simulation</a:t>
            </a:r>
            <a:br>
              <a:rPr lang="en-US" sz="1200" b="1">
                <a:latin typeface="Arial" charset="0"/>
              </a:rPr>
            </a:br>
            <a:r>
              <a:rPr lang="en-US" sz="1200" b="1">
                <a:latin typeface="Arial" charset="0"/>
              </a:rPr>
              <a:t>Processor</a:t>
            </a:r>
          </a:p>
        </p:txBody>
      </p:sp>
      <p:sp>
        <p:nvSpPr>
          <p:cNvPr id="35871" name="AutoShape 31"/>
          <p:cNvSpPr>
            <a:spLocks noChangeArrowheads="1"/>
          </p:cNvSpPr>
          <p:nvPr/>
        </p:nvSpPr>
        <p:spPr bwMode="auto">
          <a:xfrm rot="5400000">
            <a:off x="2878931" y="4512469"/>
            <a:ext cx="588963" cy="822325"/>
          </a:xfrm>
          <a:custGeom>
            <a:avLst/>
            <a:gdLst>
              <a:gd name="G0" fmla="+- 11939 0 0"/>
              <a:gd name="G1" fmla="+- 18514 0 0"/>
              <a:gd name="G2" fmla="+- 7200 0 0"/>
              <a:gd name="G3" fmla="*/ 11939 1 2"/>
              <a:gd name="G4" fmla="+- G3 10800 0"/>
              <a:gd name="G5" fmla="+- 21600 11939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6770 w 21600"/>
              <a:gd name="T1" fmla="*/ 0 h 21600"/>
              <a:gd name="T2" fmla="*/ 11939 w 21600"/>
              <a:gd name="T3" fmla="*/ 7200 h 21600"/>
              <a:gd name="T4" fmla="*/ 0 w 21600"/>
              <a:gd name="T5" fmla="*/ 19565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770" y="0"/>
                </a:moveTo>
                <a:lnTo>
                  <a:pt x="11939" y="7200"/>
                </a:lnTo>
                <a:lnTo>
                  <a:pt x="15025" y="7200"/>
                </a:lnTo>
                <a:lnTo>
                  <a:pt x="15025" y="17529"/>
                </a:lnTo>
                <a:lnTo>
                  <a:pt x="0" y="17529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72" name="AutoShape 32"/>
          <p:cNvSpPr>
            <a:spLocks noChangeArrowheads="1"/>
          </p:cNvSpPr>
          <p:nvPr/>
        </p:nvSpPr>
        <p:spPr bwMode="auto">
          <a:xfrm rot="21600000">
            <a:off x="4918075" y="4629150"/>
            <a:ext cx="704850" cy="471488"/>
          </a:xfrm>
          <a:custGeom>
            <a:avLst/>
            <a:gdLst>
              <a:gd name="G0" fmla="+- 11426 0 0"/>
              <a:gd name="G1" fmla="+- 18514 0 0"/>
              <a:gd name="G2" fmla="+- 7200 0 0"/>
              <a:gd name="G3" fmla="*/ 11426 1 2"/>
              <a:gd name="G4" fmla="+- G3 10800 0"/>
              <a:gd name="G5" fmla="+- 21600 11426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6513 w 21600"/>
              <a:gd name="T1" fmla="*/ 0 h 21600"/>
              <a:gd name="T2" fmla="*/ 11426 w 21600"/>
              <a:gd name="T3" fmla="*/ 7200 h 21600"/>
              <a:gd name="T4" fmla="*/ 0 w 21600"/>
              <a:gd name="T5" fmla="*/ 19265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513" y="0"/>
                </a:moveTo>
                <a:lnTo>
                  <a:pt x="11426" y="7200"/>
                </a:lnTo>
                <a:lnTo>
                  <a:pt x="14512" y="7200"/>
                </a:lnTo>
                <a:lnTo>
                  <a:pt x="14512" y="16931"/>
                </a:lnTo>
                <a:lnTo>
                  <a:pt x="0" y="16931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73" name="AutoShape 33"/>
          <p:cNvSpPr>
            <a:spLocks noChangeArrowheads="1"/>
          </p:cNvSpPr>
          <p:nvPr/>
        </p:nvSpPr>
        <p:spPr bwMode="auto">
          <a:xfrm>
            <a:off x="6613525" y="2971800"/>
            <a:ext cx="930275" cy="1155700"/>
          </a:xfrm>
          <a:prstGeom prst="wedgeRoundRectCallout">
            <a:avLst>
              <a:gd name="adj1" fmla="val -104269"/>
              <a:gd name="adj2" fmla="val 24384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200">
                <a:solidFill>
                  <a:schemeClr val="bg2"/>
                </a:solidFill>
                <a:latin typeface="Arial" charset="0"/>
              </a:rPr>
              <a:t>visual, auditory, haptic, touch…</a:t>
            </a:r>
          </a:p>
        </p:txBody>
      </p:sp>
      <p:sp>
        <p:nvSpPr>
          <p:cNvPr id="35874" name="AutoShape 34"/>
          <p:cNvSpPr>
            <a:spLocks noChangeArrowheads="1"/>
          </p:cNvSpPr>
          <p:nvPr/>
        </p:nvSpPr>
        <p:spPr bwMode="auto">
          <a:xfrm>
            <a:off x="762000" y="3352800"/>
            <a:ext cx="1138238" cy="642938"/>
          </a:xfrm>
          <a:prstGeom prst="wedgeRoundRectCallout">
            <a:avLst>
              <a:gd name="adj1" fmla="val 96046"/>
              <a:gd name="adj2" fmla="val 52222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200">
                <a:solidFill>
                  <a:schemeClr val="bg2"/>
                </a:solidFill>
                <a:latin typeface="Arial" charset="0"/>
              </a:rPr>
              <a:t>Position &amp;</a:t>
            </a:r>
            <a:br>
              <a:rPr lang="en-US" sz="1200">
                <a:solidFill>
                  <a:schemeClr val="bg2"/>
                </a:solidFill>
                <a:latin typeface="Arial" charset="0"/>
              </a:rPr>
            </a:br>
            <a:r>
              <a:rPr lang="en-US" sz="1200">
                <a:solidFill>
                  <a:schemeClr val="bg2"/>
                </a:solidFill>
                <a:latin typeface="Arial" charset="0"/>
              </a:rPr>
              <a:t>Orientation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9E99A-8732-4F85-B53C-B52D8BD3C0AC}" type="slidenum">
              <a:rPr lang="en-US"/>
              <a:pPr/>
              <a:t>21</a:t>
            </a:fld>
            <a:endParaRPr lang="en-US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sz="3700">
                <a:cs typeface="Times New Roman" charset="0"/>
              </a:rPr>
              <a:t>Components</a:t>
            </a:r>
            <a:r>
              <a:rPr lang="en-US" sz="3700">
                <a:cs typeface="Times New Roman" charset="0"/>
              </a:rPr>
              <a:t> of VR System</a:t>
            </a:r>
            <a:r>
              <a:rPr lang="en-CA" sz="3700">
                <a:cs typeface="Times New Roman" charset="0"/>
              </a:rPr>
              <a:t> (Cont’d)</a:t>
            </a:r>
            <a:endParaRPr lang="en-US" sz="3700">
              <a:cs typeface="Times New Roman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CA">
                <a:latin typeface="Arial" charset="0"/>
              </a:rPr>
              <a:t>Input Processor</a:t>
            </a:r>
          </a:p>
          <a:p>
            <a:pPr lvl="1"/>
            <a:r>
              <a:rPr lang="en-CA">
                <a:latin typeface="Arial" charset="0"/>
                <a:cs typeface="Times New Roman" charset="0"/>
              </a:rPr>
              <a:t>Control</a:t>
            </a:r>
            <a:r>
              <a:rPr lang="en-US">
                <a:latin typeface="Arial" charset="0"/>
                <a:cs typeface="Times New Roman" charset="0"/>
              </a:rPr>
              <a:t> the devices used to input information to the computer.</a:t>
            </a:r>
            <a:r>
              <a:rPr lang="en-US">
                <a:latin typeface="Arial" charset="0"/>
              </a:rPr>
              <a:t> </a:t>
            </a:r>
            <a:r>
              <a:rPr lang="en-US">
                <a:latin typeface="Arial" charset="0"/>
                <a:cs typeface="Times New Roman" charset="0"/>
              </a:rPr>
              <a:t>The object is to get the coordinate data to the rest of the system with minimal lag time.</a:t>
            </a:r>
            <a:r>
              <a:rPr lang="en-US">
                <a:latin typeface="Arial" charset="0"/>
              </a:rPr>
              <a:t> </a:t>
            </a:r>
            <a:endParaRPr lang="en-CA">
              <a:latin typeface="Arial" charset="0"/>
            </a:endParaRPr>
          </a:p>
          <a:p>
            <a:pPr lvl="1"/>
            <a:r>
              <a:rPr lang="en-CA">
                <a:latin typeface="Arial" charset="0"/>
                <a:cs typeface="Times New Roman" charset="0"/>
              </a:rPr>
              <a:t>K</a:t>
            </a:r>
            <a:r>
              <a:rPr lang="en-US">
                <a:latin typeface="Arial" charset="0"/>
                <a:cs typeface="Times New Roman" charset="0"/>
              </a:rPr>
              <a:t>eyboard, mouse, 3D position trackers</a:t>
            </a:r>
            <a:r>
              <a:rPr lang="en-CA">
                <a:latin typeface="Arial" charset="0"/>
                <a:cs typeface="Times New Roman" charset="0"/>
              </a:rPr>
              <a:t>, a</a:t>
            </a:r>
            <a:r>
              <a:rPr lang="en-US">
                <a:latin typeface="Arial" charset="0"/>
                <a:cs typeface="Times New Roman" charset="0"/>
              </a:rPr>
              <a:t> voice recognition system</a:t>
            </a:r>
            <a:r>
              <a:rPr lang="en-CA">
                <a:latin typeface="Arial" charset="0"/>
                <a:cs typeface="Times New Roman" charset="0"/>
              </a:rPr>
              <a:t>, etc.</a:t>
            </a:r>
            <a:endParaRPr lang="en-US">
              <a:latin typeface="Arial" charset="0"/>
              <a:cs typeface="Times New Roman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6282D-CF70-4C21-88F7-E3FFA7467F53}" type="slidenum">
              <a:rPr lang="en-US"/>
              <a:pPr/>
              <a:t>22</a:t>
            </a:fld>
            <a:endParaRPr lang="en-US"/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6858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CA" sz="3700">
                <a:solidFill>
                  <a:schemeClr val="tx2"/>
                </a:solidFill>
                <a:latin typeface="Arial" charset="0"/>
                <a:cs typeface="Times New Roman" charset="0"/>
              </a:rPr>
              <a:t>Components</a:t>
            </a:r>
            <a:r>
              <a:rPr lang="en-US" sz="3700">
                <a:solidFill>
                  <a:schemeClr val="tx2"/>
                </a:solidFill>
                <a:latin typeface="Arial" charset="0"/>
                <a:cs typeface="Times New Roman" charset="0"/>
              </a:rPr>
              <a:t> of VR System</a:t>
            </a:r>
            <a:r>
              <a:rPr lang="en-CA" sz="3700">
                <a:solidFill>
                  <a:schemeClr val="tx2"/>
                </a:solidFill>
                <a:latin typeface="Arial" charset="0"/>
                <a:cs typeface="Times New Roman" charset="0"/>
              </a:rPr>
              <a:t> (Cont’d)</a:t>
            </a:r>
            <a:endParaRPr lang="en-US" sz="3700">
              <a:solidFill>
                <a:schemeClr val="tx2"/>
              </a:solidFill>
              <a:latin typeface="Arial" charset="0"/>
              <a:cs typeface="Times New Roman" charset="0"/>
            </a:endParaRP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685800" y="21336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SzPct val="80000"/>
              <a:buFont typeface="Wingdings" pitchFamily="2" charset="2"/>
              <a:buChar char="§"/>
            </a:pPr>
            <a:r>
              <a:rPr lang="en-CA" sz="3200">
                <a:latin typeface="Arial" charset="0"/>
              </a:rPr>
              <a:t>Simulation Processor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CA" sz="2800">
                <a:latin typeface="Arial" charset="0"/>
              </a:rPr>
              <a:t>C</a:t>
            </a:r>
            <a:r>
              <a:rPr lang="en-US" sz="2800">
                <a:latin typeface="Arial" charset="0"/>
              </a:rPr>
              <a:t>ore of a VR </a:t>
            </a:r>
            <a:r>
              <a:rPr lang="en-CA" sz="2800">
                <a:latin typeface="Arial" charset="0"/>
              </a:rPr>
              <a:t>system.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CA" sz="2800">
                <a:latin typeface="Arial" charset="0"/>
                <a:cs typeface="Times New Roman" charset="0"/>
              </a:rPr>
              <a:t>Takes the user inputs along with any tasks programmed into the world and determine the actions that will take place in the virtual world.</a:t>
            </a:r>
            <a:endParaRPr lang="en-US" sz="2800">
              <a:latin typeface="Arial" charset="0"/>
              <a:cs typeface="Times New Roman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59B44-E57F-4F06-9480-29F10B75482C}" type="slidenum">
              <a:rPr lang="en-US"/>
              <a:pPr/>
              <a:t>23</a:t>
            </a:fld>
            <a:endParaRPr lang="en-US"/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6858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CA" sz="3700">
                <a:solidFill>
                  <a:schemeClr val="tx2"/>
                </a:solidFill>
                <a:latin typeface="Arial" charset="0"/>
                <a:cs typeface="Times New Roman" charset="0"/>
              </a:rPr>
              <a:t>Components</a:t>
            </a:r>
            <a:r>
              <a:rPr lang="en-US" sz="3700">
                <a:solidFill>
                  <a:schemeClr val="tx2"/>
                </a:solidFill>
                <a:latin typeface="Arial" charset="0"/>
                <a:cs typeface="Times New Roman" charset="0"/>
              </a:rPr>
              <a:t> of VR System</a:t>
            </a:r>
            <a:r>
              <a:rPr lang="en-CA" sz="3700">
                <a:solidFill>
                  <a:schemeClr val="tx2"/>
                </a:solidFill>
                <a:latin typeface="Arial" charset="0"/>
                <a:cs typeface="Times New Roman" charset="0"/>
              </a:rPr>
              <a:t> (Cont’d)</a:t>
            </a:r>
            <a:endParaRPr lang="en-US" sz="3700">
              <a:solidFill>
                <a:schemeClr val="tx2"/>
              </a:solidFill>
              <a:latin typeface="Arial" charset="0"/>
              <a:cs typeface="Times New Roman" charset="0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685800" y="21336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SzPct val="80000"/>
              <a:buFont typeface="Wingdings" pitchFamily="2" charset="2"/>
              <a:buChar char="§"/>
            </a:pPr>
            <a:r>
              <a:rPr lang="en-CA" sz="3200">
                <a:latin typeface="Arial" charset="0"/>
              </a:rPr>
              <a:t>Rendering Processor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CA" sz="2800">
                <a:latin typeface="Arial" charset="0"/>
                <a:cs typeface="Times New Roman" charset="0"/>
              </a:rPr>
              <a:t>Create the sensations that are output to the user.</a:t>
            </a:r>
            <a:r>
              <a:rPr lang="en-US" sz="2800">
                <a:latin typeface="Arial" charset="0"/>
              </a:rPr>
              <a:t> </a:t>
            </a:r>
            <a:endParaRPr lang="en-CA" sz="2800">
              <a:latin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CA" sz="2800">
                <a:latin typeface="Arial" charset="0"/>
                <a:cs typeface="Times New Roman" charset="0"/>
              </a:rPr>
              <a:t>Separate rendering processes are used for  visual, auditory, haptic and other sensory systems. Each renderer take a description of the world stat from the simulation process or derive it directly from the World Database for each time step.</a:t>
            </a:r>
            <a:endParaRPr lang="en-US" sz="2800">
              <a:latin typeface="Arial" charset="0"/>
              <a:cs typeface="Times New Roman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3C9A2-6113-4A03-AD5E-E76F825725FB}" type="slidenum">
              <a:rPr lang="en-US"/>
              <a:pPr/>
              <a:t>24</a:t>
            </a:fld>
            <a:endParaRPr lang="en-US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6858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CA" sz="3700">
                <a:solidFill>
                  <a:schemeClr val="tx2"/>
                </a:solidFill>
                <a:latin typeface="Arial" charset="0"/>
                <a:cs typeface="Times New Roman" charset="0"/>
              </a:rPr>
              <a:t>Components</a:t>
            </a:r>
            <a:r>
              <a:rPr lang="en-US" sz="3700">
                <a:solidFill>
                  <a:schemeClr val="tx2"/>
                </a:solidFill>
                <a:latin typeface="Arial" charset="0"/>
                <a:cs typeface="Times New Roman" charset="0"/>
              </a:rPr>
              <a:t> of VR System</a:t>
            </a:r>
            <a:r>
              <a:rPr lang="en-CA" sz="3700">
                <a:solidFill>
                  <a:schemeClr val="tx2"/>
                </a:solidFill>
                <a:latin typeface="Arial" charset="0"/>
                <a:cs typeface="Times New Roman" charset="0"/>
              </a:rPr>
              <a:t> (Cont’d)</a:t>
            </a:r>
            <a:endParaRPr lang="en-US" sz="3700">
              <a:solidFill>
                <a:schemeClr val="tx2"/>
              </a:solidFill>
              <a:latin typeface="Arial" charset="0"/>
              <a:cs typeface="Times New Roman" charset="0"/>
            </a:endParaRP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685800" y="21336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SzPct val="80000"/>
              <a:buFont typeface="Wingdings" pitchFamily="2" charset="2"/>
              <a:buChar char="§"/>
            </a:pPr>
            <a:r>
              <a:rPr lang="en-CA" sz="3200">
                <a:latin typeface="Arial" charset="0"/>
              </a:rPr>
              <a:t>World Database (World Description Files)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CA" sz="2800">
                <a:latin typeface="Arial" charset="0"/>
                <a:cs typeface="Times New Roman" charset="0"/>
              </a:rPr>
              <a:t>Store</a:t>
            </a:r>
            <a:r>
              <a:rPr lang="en-US" sz="2800">
                <a:latin typeface="Arial" charset="0"/>
                <a:cs typeface="Times New Roman" charset="0"/>
              </a:rPr>
              <a:t> the objects that inhabit the world, scripts that describe actions of those objects. </a:t>
            </a:r>
            <a:r>
              <a:rPr lang="en-US" sz="2800">
                <a:latin typeface="Arial" charset="0"/>
              </a:rPr>
              <a:t/>
            </a:r>
            <a:br>
              <a:rPr lang="en-US" sz="2800">
                <a:latin typeface="Arial" charset="0"/>
              </a:rPr>
            </a:br>
            <a:endParaRPr lang="en-US" sz="2800">
              <a:latin typeface="Arial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4550-46DE-41A5-81ED-6FCAF59F327F}" type="slidenum">
              <a:rPr lang="en-US"/>
              <a:pPr/>
              <a:t>25</a:t>
            </a:fld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/>
              <a:t>Applications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4648200" cy="3048000"/>
          </a:xfrm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b="1">
                <a:latin typeface="Arial" charset="0"/>
                <a:cs typeface="Times New Roman" charset="0"/>
              </a:rPr>
              <a:t>Entertainment</a:t>
            </a:r>
            <a:r>
              <a:rPr lang="en-US">
                <a:latin typeface="Arial" charset="0"/>
              </a:rPr>
              <a:t> </a:t>
            </a:r>
          </a:p>
          <a:p>
            <a:pPr lvl="1"/>
            <a:r>
              <a:rPr lang="en-US" sz="2400">
                <a:latin typeface="Arial" charset="0"/>
              </a:rPr>
              <a:t>More vivid</a:t>
            </a:r>
          </a:p>
          <a:p>
            <a:pPr lvl="1"/>
            <a:r>
              <a:rPr lang="en-US" sz="2400">
                <a:latin typeface="Arial" charset="0"/>
              </a:rPr>
              <a:t>Move exciting</a:t>
            </a:r>
          </a:p>
          <a:p>
            <a:pPr lvl="1"/>
            <a:r>
              <a:rPr lang="en-US" sz="2400">
                <a:latin typeface="Arial" charset="0"/>
              </a:rPr>
              <a:t>More attractive</a:t>
            </a:r>
          </a:p>
          <a:p>
            <a:pPr>
              <a:buFont typeface="Wingdings" pitchFamily="2" charset="2"/>
              <a:buNone/>
            </a:pPr>
            <a:endParaRPr lang="en-US">
              <a:latin typeface="Arial" charset="0"/>
            </a:endParaRPr>
          </a:p>
        </p:txBody>
      </p:sp>
      <p:graphicFrame>
        <p:nvGraphicFramePr>
          <p:cNvPr id="37898" name="Object 10"/>
          <p:cNvGraphicFramePr>
            <a:graphicFrameLocks noChangeAspect="1"/>
          </p:cNvGraphicFramePr>
          <p:nvPr/>
        </p:nvGraphicFramePr>
        <p:xfrm>
          <a:off x="5410200" y="1371600"/>
          <a:ext cx="2409825" cy="1905000"/>
        </p:xfrm>
        <a:graphic>
          <a:graphicData uri="http://schemas.openxmlformats.org/presentationml/2006/ole">
            <p:oleObj spid="_x0000_s37898" name="Photo Editor Photo" r:id="rId3" imgW="2409524" imgH="1905266" progId="">
              <p:embed/>
            </p:oleObj>
          </a:graphicData>
        </a:graphic>
      </p:graphicFrame>
      <p:graphicFrame>
        <p:nvGraphicFramePr>
          <p:cNvPr id="37899" name="Object 11"/>
          <p:cNvGraphicFramePr>
            <a:graphicFrameLocks noChangeAspect="1"/>
          </p:cNvGraphicFramePr>
          <p:nvPr/>
        </p:nvGraphicFramePr>
        <p:xfrm>
          <a:off x="1905000" y="4191000"/>
          <a:ext cx="4762500" cy="2409825"/>
        </p:xfrm>
        <a:graphic>
          <a:graphicData uri="http://schemas.openxmlformats.org/presentationml/2006/ole">
            <p:oleObj spid="_x0000_s37899" name="Photo Editor Photo" r:id="rId4" imgW="5144218" imgH="2409524" progId="">
              <p:embed/>
            </p:oleObj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561E-3425-4193-8528-0B3ADBA4304B}" type="slidenum">
              <a:rPr lang="en-US"/>
              <a:pPr/>
              <a:t>26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914400"/>
          </a:xfrm>
        </p:spPr>
        <p:txBody>
          <a:bodyPr/>
          <a:lstStyle/>
          <a:p>
            <a:r>
              <a:rPr lang="en-US"/>
              <a:t>Applications</a:t>
            </a:r>
            <a:r>
              <a:rPr lang="en-CA"/>
              <a:t> (Cont’d)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1981200"/>
          </a:xfrm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b="1">
                <a:latin typeface="Arial" charset="0"/>
                <a:cs typeface="Times New Roman" charset="0"/>
              </a:rPr>
              <a:t>Medicine</a:t>
            </a:r>
            <a:r>
              <a:rPr lang="en-US">
                <a:latin typeface="Arial" charset="0"/>
              </a:rPr>
              <a:t> </a:t>
            </a:r>
            <a:endParaRPr lang="en-CA">
              <a:latin typeface="Arial" charset="0"/>
            </a:endParaRPr>
          </a:p>
          <a:p>
            <a:pPr lvl="1">
              <a:buSzPct val="80000"/>
              <a:buFont typeface="Symbol" pitchFamily="18" charset="2"/>
              <a:buChar char="-"/>
            </a:pPr>
            <a:r>
              <a:rPr lang="en-US" sz="2400">
                <a:latin typeface="Arial" charset="0"/>
              </a:rPr>
              <a:t>Practice performing surgery</a:t>
            </a:r>
            <a:r>
              <a:rPr lang="en-CA" sz="2400">
                <a:latin typeface="Arial" charset="0"/>
              </a:rPr>
              <a:t>.</a:t>
            </a:r>
          </a:p>
          <a:p>
            <a:pPr lvl="1">
              <a:buSzPct val="80000"/>
              <a:buFont typeface="Symbol" pitchFamily="18" charset="2"/>
              <a:buChar char="-"/>
            </a:pPr>
            <a:r>
              <a:rPr lang="en-US" sz="2400">
                <a:latin typeface="Arial" charset="0"/>
              </a:rPr>
              <a:t>Perform surgery on a remote patient</a:t>
            </a:r>
            <a:r>
              <a:rPr lang="en-CA" sz="2400">
                <a:latin typeface="Arial" charset="0"/>
              </a:rPr>
              <a:t>.</a:t>
            </a:r>
          </a:p>
          <a:p>
            <a:pPr lvl="1">
              <a:buSzPct val="80000"/>
              <a:buFont typeface="Symbol" pitchFamily="18" charset="2"/>
              <a:buChar char="-"/>
            </a:pPr>
            <a:r>
              <a:rPr lang="en-US" sz="2400">
                <a:latin typeface="Arial" charset="0"/>
              </a:rPr>
              <a:t>Teach new skills in a safe, controlled</a:t>
            </a:r>
            <a:r>
              <a:rPr lang="en-CA" sz="2400">
                <a:latin typeface="Arial" charset="0"/>
              </a:rPr>
              <a:t> </a:t>
            </a:r>
            <a:r>
              <a:rPr lang="en-US" sz="2400">
                <a:latin typeface="Arial" charset="0"/>
              </a:rPr>
              <a:t>environment.</a:t>
            </a:r>
          </a:p>
          <a:p>
            <a:pPr lvl="2">
              <a:buFontTx/>
              <a:buNone/>
            </a:pPr>
            <a:endParaRPr lang="en-US" sz="2500">
              <a:latin typeface="Arial" charset="0"/>
            </a:endParaRPr>
          </a:p>
        </p:txBody>
      </p:sp>
      <p:graphicFrame>
        <p:nvGraphicFramePr>
          <p:cNvPr id="57344" name="Object 0"/>
          <p:cNvGraphicFramePr>
            <a:graphicFrameLocks noChangeAspect="1"/>
          </p:cNvGraphicFramePr>
          <p:nvPr/>
        </p:nvGraphicFramePr>
        <p:xfrm>
          <a:off x="4572000" y="3276600"/>
          <a:ext cx="3429000" cy="3305175"/>
        </p:xfrm>
        <a:graphic>
          <a:graphicData uri="http://schemas.openxmlformats.org/presentationml/2006/ole">
            <p:oleObj spid="_x0000_s57344" name="Photo Editor Photo" r:id="rId3" imgW="2857899" imgH="3304762" progId="">
              <p:embed/>
            </p:oleObj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ED9A-1AF9-4817-A86F-36B4616A8B50}" type="slidenum">
              <a:rPr lang="en-US"/>
              <a:pPr/>
              <a:t>27</a:t>
            </a:fld>
            <a:endParaRPr 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Applications</a:t>
            </a:r>
            <a:r>
              <a:rPr lang="en-CA"/>
              <a:t> (Cont’d)</a:t>
            </a: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CA">
                <a:latin typeface="Arial" charset="0"/>
              </a:rPr>
              <a:t>Manufacturing</a:t>
            </a:r>
            <a:endParaRPr lang="en-US">
              <a:latin typeface="Arial" charset="0"/>
            </a:endParaRPr>
          </a:p>
          <a:p>
            <a:pPr lvl="1"/>
            <a:r>
              <a:rPr lang="en-US">
                <a:latin typeface="Arial" charset="0"/>
              </a:rPr>
              <a:t>Easy to modify</a:t>
            </a:r>
          </a:p>
          <a:p>
            <a:pPr lvl="1"/>
            <a:r>
              <a:rPr lang="en-US">
                <a:latin typeface="Arial" charset="0"/>
              </a:rPr>
              <a:t>Low cost</a:t>
            </a:r>
          </a:p>
          <a:p>
            <a:pPr lvl="1"/>
            <a:r>
              <a:rPr lang="en-US">
                <a:latin typeface="Arial" charset="0"/>
              </a:rPr>
              <a:t>High efficient</a:t>
            </a:r>
          </a:p>
        </p:txBody>
      </p:sp>
      <p:grpSp>
        <p:nvGrpSpPr>
          <p:cNvPr id="40969" name="Group 9"/>
          <p:cNvGrpSpPr>
            <a:grpSpLocks/>
          </p:cNvGrpSpPr>
          <p:nvPr/>
        </p:nvGrpSpPr>
        <p:grpSpPr bwMode="auto">
          <a:xfrm>
            <a:off x="2743200" y="2057400"/>
            <a:ext cx="5537200" cy="0"/>
            <a:chOff x="0" y="0"/>
            <a:chExt cx="3488" cy="0"/>
          </a:xfrm>
        </p:grpSpPr>
        <p:sp>
          <p:nvSpPr>
            <p:cNvPr id="40964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488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40968" name="Group 8"/>
            <p:cNvGrpSpPr>
              <a:grpSpLocks/>
            </p:cNvGrpSpPr>
            <p:nvPr/>
          </p:nvGrpSpPr>
          <p:grpSpPr bwMode="auto">
            <a:xfrm>
              <a:off x="0" y="0"/>
              <a:ext cx="2391" cy="0"/>
              <a:chOff x="0" y="0"/>
              <a:chExt cx="2391" cy="0"/>
            </a:xfrm>
          </p:grpSpPr>
          <p:sp>
            <p:nvSpPr>
              <p:cNvPr id="40965" name="Rectangl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391" cy="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966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391" cy="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0975" name="Group 15"/>
          <p:cNvGrpSpPr>
            <a:grpSpLocks/>
          </p:cNvGrpSpPr>
          <p:nvPr/>
        </p:nvGrpSpPr>
        <p:grpSpPr bwMode="auto">
          <a:xfrm>
            <a:off x="2743200" y="2057400"/>
            <a:ext cx="5537200" cy="0"/>
            <a:chOff x="0" y="0"/>
            <a:chExt cx="3488" cy="0"/>
          </a:xfrm>
        </p:grpSpPr>
        <p:sp>
          <p:nvSpPr>
            <p:cNvPr id="40970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3488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40974" name="Group 14"/>
            <p:cNvGrpSpPr>
              <a:grpSpLocks/>
            </p:cNvGrpSpPr>
            <p:nvPr/>
          </p:nvGrpSpPr>
          <p:grpSpPr bwMode="auto">
            <a:xfrm>
              <a:off x="0" y="0"/>
              <a:ext cx="2391" cy="0"/>
              <a:chOff x="0" y="0"/>
              <a:chExt cx="2391" cy="0"/>
            </a:xfrm>
          </p:grpSpPr>
          <p:sp>
            <p:nvSpPr>
              <p:cNvPr id="40971" name="Rectangle 1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391" cy="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972" name="Rectangle 1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391" cy="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0981" name="Group 21"/>
          <p:cNvGrpSpPr>
            <a:grpSpLocks/>
          </p:cNvGrpSpPr>
          <p:nvPr/>
        </p:nvGrpSpPr>
        <p:grpSpPr bwMode="auto">
          <a:xfrm>
            <a:off x="2743200" y="2057400"/>
            <a:ext cx="5537200" cy="0"/>
            <a:chOff x="0" y="0"/>
            <a:chExt cx="3488" cy="0"/>
          </a:xfrm>
        </p:grpSpPr>
        <p:sp>
          <p:nvSpPr>
            <p:cNvPr id="40976" name="Rectangle 16"/>
            <p:cNvSpPr>
              <a:spLocks noChangeArrowheads="1"/>
            </p:cNvSpPr>
            <p:nvPr/>
          </p:nvSpPr>
          <p:spPr bwMode="auto">
            <a:xfrm>
              <a:off x="0" y="0"/>
              <a:ext cx="3488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40980" name="Group 20"/>
            <p:cNvGrpSpPr>
              <a:grpSpLocks/>
            </p:cNvGrpSpPr>
            <p:nvPr/>
          </p:nvGrpSpPr>
          <p:grpSpPr bwMode="auto">
            <a:xfrm>
              <a:off x="0" y="0"/>
              <a:ext cx="2391" cy="0"/>
              <a:chOff x="0" y="0"/>
              <a:chExt cx="2391" cy="0"/>
            </a:xfrm>
          </p:grpSpPr>
          <p:sp>
            <p:nvSpPr>
              <p:cNvPr id="40977" name="Rectangle 1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391" cy="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978" name="Rectangle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391" cy="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  <p:pic>
        <p:nvPicPr>
          <p:cNvPr id="40983" name="Picture 23" descr="neon_2_smal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209800"/>
            <a:ext cx="3200400" cy="1828800"/>
          </a:xfrm>
          <a:prstGeom prst="rect">
            <a:avLst/>
          </a:prstGeom>
          <a:noFill/>
        </p:spPr>
      </p:pic>
      <p:sp>
        <p:nvSpPr>
          <p:cNvPr id="40984" name="Rectangle 24"/>
          <p:cNvSpPr>
            <a:spLocks noChangeArrowheads="1"/>
          </p:cNvSpPr>
          <p:nvPr/>
        </p:nvSpPr>
        <p:spPr bwMode="auto">
          <a:xfrm>
            <a:off x="-31750" y="23891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40986" name="Picture 26" descr="neon9_small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4419600"/>
            <a:ext cx="3048000" cy="1989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5AA7D-0620-4E15-BE87-6C8D1985D733}" type="slidenum">
              <a:rPr lang="en-US"/>
              <a:pPr/>
              <a:t>28</a:t>
            </a:fld>
            <a:endParaRPr lang="en-US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Applications</a:t>
            </a:r>
            <a:r>
              <a:rPr lang="en-CA"/>
              <a:t> (Cont’d)</a:t>
            </a: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4572000" cy="4114800"/>
          </a:xfrm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CA">
                <a:latin typeface="Arial" charset="0"/>
              </a:rPr>
              <a:t>Education &amp; </a:t>
            </a:r>
            <a:r>
              <a:rPr lang="en-US">
                <a:latin typeface="Arial" charset="0"/>
              </a:rPr>
              <a:t>Training</a:t>
            </a:r>
          </a:p>
          <a:p>
            <a:pPr lvl="1"/>
            <a:r>
              <a:rPr lang="en-US" sz="2400">
                <a:latin typeface="Arial" charset="0"/>
              </a:rPr>
              <a:t>Driving simulators</a:t>
            </a:r>
            <a:r>
              <a:rPr lang="en-CA" sz="2400">
                <a:latin typeface="Arial" charset="0"/>
              </a:rPr>
              <a:t>.</a:t>
            </a:r>
          </a:p>
          <a:p>
            <a:pPr lvl="1"/>
            <a:r>
              <a:rPr lang="en-US" sz="2400">
                <a:latin typeface="Arial" charset="0"/>
              </a:rPr>
              <a:t>Flight simulators</a:t>
            </a:r>
            <a:r>
              <a:rPr lang="en-CA" sz="2400">
                <a:latin typeface="Arial" charset="0"/>
              </a:rPr>
              <a:t>.</a:t>
            </a:r>
          </a:p>
          <a:p>
            <a:pPr lvl="1"/>
            <a:r>
              <a:rPr lang="en-US" sz="2400">
                <a:latin typeface="Arial" charset="0"/>
              </a:rPr>
              <a:t>Ship simulators</a:t>
            </a:r>
            <a:r>
              <a:rPr lang="en-CA" sz="2400">
                <a:latin typeface="Arial" charset="0"/>
              </a:rPr>
              <a:t>.</a:t>
            </a:r>
          </a:p>
          <a:p>
            <a:pPr lvl="1"/>
            <a:r>
              <a:rPr lang="en-US" sz="2400">
                <a:latin typeface="Arial" charset="0"/>
              </a:rPr>
              <a:t>Tank simulators</a:t>
            </a:r>
            <a:r>
              <a:rPr lang="en-CA" sz="2400">
                <a:latin typeface="Arial" charset="0"/>
              </a:rPr>
              <a:t>.</a:t>
            </a:r>
            <a:endParaRPr lang="en-US" sz="2400">
              <a:latin typeface="Arial" charset="0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612775" y="1901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41998" name="Group 14"/>
          <p:cNvGrpSpPr>
            <a:grpSpLocks/>
          </p:cNvGrpSpPr>
          <p:nvPr/>
        </p:nvGrpSpPr>
        <p:grpSpPr bwMode="auto">
          <a:xfrm>
            <a:off x="1835150" y="1901825"/>
            <a:ext cx="6697663" cy="3054350"/>
            <a:chOff x="0" y="0"/>
            <a:chExt cx="4219" cy="1924"/>
          </a:xfrm>
        </p:grpSpPr>
        <p:sp>
          <p:nvSpPr>
            <p:cNvPr id="41993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4219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41997" name="Group 13"/>
            <p:cNvGrpSpPr>
              <a:grpSpLocks/>
            </p:cNvGrpSpPr>
            <p:nvPr/>
          </p:nvGrpSpPr>
          <p:grpSpPr bwMode="auto">
            <a:xfrm>
              <a:off x="0" y="0"/>
              <a:ext cx="3488" cy="1924"/>
              <a:chOff x="0" y="1924"/>
              <a:chExt cx="3488" cy="1924"/>
            </a:xfrm>
          </p:grpSpPr>
          <p:sp>
            <p:nvSpPr>
              <p:cNvPr id="41994" name="Rectangle 10"/>
              <p:cNvSpPr>
                <a:spLocks noChangeArrowheads="1"/>
              </p:cNvSpPr>
              <p:nvPr/>
            </p:nvSpPr>
            <p:spPr bwMode="auto">
              <a:xfrm>
                <a:off x="0" y="1924"/>
                <a:ext cx="3488" cy="19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1995" name="Rectangle 11"/>
              <p:cNvSpPr>
                <a:spLocks noChangeArrowheads="1"/>
              </p:cNvSpPr>
              <p:nvPr/>
            </p:nvSpPr>
            <p:spPr bwMode="auto">
              <a:xfrm>
                <a:off x="0" y="1924"/>
                <a:ext cx="3488" cy="19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612775" y="1901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42005" name="Group 21"/>
          <p:cNvGrpSpPr>
            <a:grpSpLocks/>
          </p:cNvGrpSpPr>
          <p:nvPr/>
        </p:nvGrpSpPr>
        <p:grpSpPr bwMode="auto">
          <a:xfrm>
            <a:off x="1835150" y="1901825"/>
            <a:ext cx="6697663" cy="3054350"/>
            <a:chOff x="0" y="0"/>
            <a:chExt cx="4219" cy="1924"/>
          </a:xfrm>
        </p:grpSpPr>
        <p:sp>
          <p:nvSpPr>
            <p:cNvPr id="42000" name="Rectangle 16"/>
            <p:cNvSpPr>
              <a:spLocks noChangeArrowheads="1"/>
            </p:cNvSpPr>
            <p:nvPr/>
          </p:nvSpPr>
          <p:spPr bwMode="auto">
            <a:xfrm>
              <a:off x="0" y="0"/>
              <a:ext cx="4219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42004" name="Group 20"/>
            <p:cNvGrpSpPr>
              <a:grpSpLocks/>
            </p:cNvGrpSpPr>
            <p:nvPr/>
          </p:nvGrpSpPr>
          <p:grpSpPr bwMode="auto">
            <a:xfrm>
              <a:off x="0" y="0"/>
              <a:ext cx="3488" cy="1924"/>
              <a:chOff x="0" y="1924"/>
              <a:chExt cx="3488" cy="1924"/>
            </a:xfrm>
          </p:grpSpPr>
          <p:sp>
            <p:nvSpPr>
              <p:cNvPr id="42001" name="Rectangle 17"/>
              <p:cNvSpPr>
                <a:spLocks noChangeArrowheads="1"/>
              </p:cNvSpPr>
              <p:nvPr/>
            </p:nvSpPr>
            <p:spPr bwMode="auto">
              <a:xfrm>
                <a:off x="0" y="1924"/>
                <a:ext cx="3488" cy="19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2002" name="Rectangle 18"/>
              <p:cNvSpPr>
                <a:spLocks noChangeArrowheads="1"/>
              </p:cNvSpPr>
              <p:nvPr/>
            </p:nvSpPr>
            <p:spPr bwMode="auto">
              <a:xfrm>
                <a:off x="0" y="1924"/>
                <a:ext cx="3488" cy="19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  <p:graphicFrame>
        <p:nvGraphicFramePr>
          <p:cNvPr id="42006" name="Object 22"/>
          <p:cNvGraphicFramePr>
            <a:graphicFrameLocks noChangeAspect="1"/>
          </p:cNvGraphicFramePr>
          <p:nvPr/>
        </p:nvGraphicFramePr>
        <p:xfrm>
          <a:off x="5334000" y="4038600"/>
          <a:ext cx="3048000" cy="2400300"/>
        </p:xfrm>
        <a:graphic>
          <a:graphicData uri="http://schemas.openxmlformats.org/presentationml/2006/ole">
            <p:oleObj spid="_x0000_s42006" name="Photo Editor Photo" r:id="rId3" imgW="4571429" imgH="3600000" progId="">
              <p:embed/>
            </p:oleObj>
          </a:graphicData>
        </a:graphic>
      </p:graphicFrame>
      <p:graphicFrame>
        <p:nvGraphicFramePr>
          <p:cNvPr id="42007" name="Object 23"/>
          <p:cNvGraphicFramePr>
            <a:graphicFrameLocks noChangeAspect="1"/>
          </p:cNvGraphicFramePr>
          <p:nvPr/>
        </p:nvGraphicFramePr>
        <p:xfrm>
          <a:off x="5334000" y="1981200"/>
          <a:ext cx="3048000" cy="2057400"/>
        </p:xfrm>
        <a:graphic>
          <a:graphicData uri="http://schemas.openxmlformats.org/presentationml/2006/ole">
            <p:oleObj spid="_x0000_s42007" name="Photo Editor Photo" r:id="rId4" imgW="6095238" imgH="4086795" progId="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6A9B9-B6A9-4020-8C8E-4894660813A4}" type="slidenum">
              <a:rPr lang="en-US"/>
              <a:pPr/>
              <a:t>29</a:t>
            </a:fld>
            <a:endParaRPr lang="en-US"/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CA" sz="3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Current problems &amp; </a:t>
            </a:r>
            <a:r>
              <a:rPr lang="en-US" sz="3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Future </a:t>
            </a:r>
            <a:r>
              <a:rPr lang="en-CA" sz="3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work</a:t>
            </a:r>
            <a:endParaRPr lang="en-US" sz="39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r>
              <a:rPr lang="en-CA" sz="2300">
                <a:latin typeface="Arial" charset="0"/>
                <a:cs typeface="Times New Roman" charset="0"/>
              </a:rPr>
              <a:t>Cybersickness / simulator sickness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r>
              <a:rPr lang="en-CA" sz="2300">
                <a:latin typeface="Arial" charset="0"/>
                <a:cs typeface="Times New Roman" charset="0"/>
              </a:rPr>
              <a:t>Low-fidelity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r>
              <a:rPr lang="en-CA" sz="2300">
                <a:latin typeface="Arial" charset="0"/>
                <a:cs typeface="Times New Roman" charset="0"/>
              </a:rPr>
              <a:t>Expensive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</a:pPr>
            <a:r>
              <a:rPr lang="en-CA" sz="2300">
                <a:latin typeface="Arial" charset="0"/>
                <a:cs typeface="Times New Roman" charset="0"/>
              </a:rPr>
              <a:t>Lack of integration between application packages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None/>
            </a:pPr>
            <a:endParaRPr lang="en-CA" sz="2300">
              <a:latin typeface="Arial" charset="0"/>
              <a:cs typeface="Times New Roman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J"/>
            </a:pPr>
            <a:r>
              <a:rPr lang="en-CA" sz="2300">
                <a:latin typeface="Arial" charset="0"/>
                <a:cs typeface="Times New Roman" charset="0"/>
              </a:rPr>
              <a:t>High-fidelity system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J"/>
            </a:pPr>
            <a:r>
              <a:rPr lang="en-CA" sz="2300">
                <a:latin typeface="Arial" charset="0"/>
                <a:cs typeface="Times New Roman" charset="0"/>
              </a:rPr>
              <a:t>Cost-saving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J"/>
            </a:pPr>
            <a:r>
              <a:rPr lang="en-CA" sz="2300">
                <a:latin typeface="Arial" charset="0"/>
                <a:cs typeface="Times New Roman" charset="0"/>
              </a:rPr>
              <a:t>Collaborative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J"/>
            </a:pPr>
            <a:r>
              <a:rPr lang="en-CA" sz="2300">
                <a:latin typeface="Arial" charset="0"/>
                <a:cs typeface="Times New Roman" charset="0"/>
              </a:rPr>
              <a:t>High-level contact between participants in distributed VR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None/>
            </a:pPr>
            <a:endParaRPr lang="en-US" sz="2300">
              <a:latin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50E0-BA33-485E-A703-462682D49B56}" type="slidenum">
              <a:rPr lang="en-US"/>
              <a:pPr/>
              <a:t>3</a:t>
            </a:fld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4267200" cy="1143000"/>
          </a:xfrm>
        </p:spPr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38400"/>
            <a:ext cx="7772400" cy="4114800"/>
          </a:xfrm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>
                <a:latin typeface="Arial" charset="0"/>
              </a:rPr>
              <a:t>What is Virtual Reality(VR)?</a:t>
            </a:r>
          </a:p>
          <a:p>
            <a:pPr>
              <a:buFont typeface="Wingdings" pitchFamily="2" charset="2"/>
              <a:buNone/>
            </a:pPr>
            <a:r>
              <a:rPr lang="en-US">
                <a:latin typeface="Arial" charset="0"/>
                <a:cs typeface="Times New Roman" charset="0"/>
              </a:rPr>
              <a:t>   Virtual Reality </a:t>
            </a:r>
            <a:r>
              <a:rPr lang="en-CA">
                <a:latin typeface="Arial" charset="0"/>
                <a:cs typeface="Times New Roman" charset="0"/>
              </a:rPr>
              <a:t>refers to  a high-end user interface</a:t>
            </a:r>
            <a:r>
              <a:rPr lang="en-US">
                <a:latin typeface="Arial" charset="0"/>
                <a:cs typeface="Times New Roman" charset="0"/>
              </a:rPr>
              <a:t> that </a:t>
            </a:r>
            <a:r>
              <a:rPr lang="en-CA">
                <a:latin typeface="Arial" charset="0"/>
                <a:cs typeface="Times New Roman" charset="0"/>
              </a:rPr>
              <a:t>involves </a:t>
            </a:r>
            <a:r>
              <a:rPr lang="en-US">
                <a:latin typeface="Arial" charset="0"/>
                <a:cs typeface="Times New Roman" charset="0"/>
              </a:rPr>
              <a:t>real-time </a:t>
            </a:r>
            <a:r>
              <a:rPr lang="en-CA">
                <a:latin typeface="Arial" charset="0"/>
                <a:cs typeface="Times New Roman" charset="0"/>
              </a:rPr>
              <a:t>simulation and interactions through multiple sensorial channels.</a:t>
            </a:r>
          </a:p>
          <a:p>
            <a:pPr>
              <a:buFont typeface="Wingdings" pitchFamily="2" charset="2"/>
              <a:buNone/>
            </a:pPr>
            <a:r>
              <a:rPr lang="en-CA">
                <a:latin typeface="Arial" charset="0"/>
                <a:cs typeface="Times New Roman" charset="0"/>
              </a:rPr>
              <a:t>.</a:t>
            </a:r>
          </a:p>
          <a:p>
            <a:pPr>
              <a:buFont typeface="Wingdings" pitchFamily="2" charset="2"/>
              <a:buNone/>
            </a:pPr>
            <a:r>
              <a:rPr lang="en-US">
                <a:latin typeface="Arial" charset="0"/>
              </a:rPr>
              <a:t>  </a:t>
            </a:r>
          </a:p>
        </p:txBody>
      </p:sp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6400800" y="304800"/>
          <a:ext cx="2438400" cy="1985963"/>
        </p:xfrm>
        <a:graphic>
          <a:graphicData uri="http://schemas.openxmlformats.org/presentationml/2006/ole">
            <p:oleObj spid="_x0000_s16390" name="Photo Editor Photo" r:id="rId3" imgW="2666667" imgH="2505425" progId="">
              <p:embed/>
            </p:oleObj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7FFB6-3D4D-4316-8B41-4B0BB63B3113}" type="slidenum">
              <a:rPr lang="en-US"/>
              <a:pPr/>
              <a:t>30</a:t>
            </a:fld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>
                <a:latin typeface="Arial" charset="0"/>
              </a:rPr>
              <a:t>Visualization of complicated, large data is helpful for understanding and analysis</a:t>
            </a:r>
            <a:r>
              <a:rPr lang="en-CA" sz="2800">
                <a:latin typeface="Arial" charset="0"/>
              </a:rPr>
              <a:t>.</a:t>
            </a:r>
            <a:endParaRPr lang="en-US" sz="2800">
              <a:latin typeface="Arial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>
                <a:latin typeface="Arial" charset="0"/>
              </a:rPr>
              <a:t>VR offers us a new way to interact with computer</a:t>
            </a:r>
            <a:r>
              <a:rPr lang="en-CA" sz="2800">
                <a:latin typeface="Arial" charset="0"/>
              </a:rPr>
              <a:t>.</a:t>
            </a:r>
            <a:endParaRPr lang="en-US" sz="2800">
              <a:latin typeface="Arial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>
                <a:latin typeface="Arial" charset="0"/>
              </a:rPr>
              <a:t>VR enables us to experience the virtual world that is impossible in real world.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>
                <a:latin typeface="Arial" charset="0"/>
              </a:rPr>
              <a:t>VR is changing our life, eventually VR will increasingly become a part of our life.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en-US" sz="2800">
              <a:latin typeface="Arial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851DE-1FD7-4C35-A7F4-56DF9B8AE781}" type="slidenum">
              <a:rPr lang="en-US"/>
              <a:pPr/>
              <a:t>31</a:t>
            </a:fld>
            <a:endParaRPr lang="en-US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CA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Reference</a:t>
            </a:r>
            <a:endParaRPr lang="en-US" sz="4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304800" y="1981200"/>
            <a:ext cx="883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u"/>
            </a:pPr>
            <a:r>
              <a:rPr kumimoji="1" lang="zh-CN" altLang="en-US" sz="2800">
                <a:latin typeface="Arial" charset="0"/>
                <a:ea typeface="宋体" pitchFamily="2" charset="-122"/>
              </a:rPr>
              <a:t>[</a:t>
            </a:r>
            <a:r>
              <a:rPr kumimoji="1" lang="zh-CN" altLang="en-US" sz="2600">
                <a:latin typeface="Arial" charset="0"/>
                <a:ea typeface="宋体" pitchFamily="2" charset="-122"/>
              </a:rPr>
              <a:t>1] </a:t>
            </a:r>
            <a:r>
              <a:rPr kumimoji="1" lang="en-CA" altLang="zh-CN" sz="2600" i="1">
                <a:latin typeface="Arial" charset="0"/>
                <a:ea typeface="宋体" pitchFamily="2" charset="-122"/>
              </a:rPr>
              <a:t>What is Virtual Reality?,</a:t>
            </a:r>
            <a:r>
              <a:rPr kumimoji="1" lang="en-CA" altLang="zh-CN" sz="2600">
                <a:latin typeface="Arial" charset="0"/>
                <a:ea typeface="宋体" pitchFamily="2" charset="-122"/>
              </a:rPr>
              <a:t> </a:t>
            </a:r>
            <a:r>
              <a:rPr kumimoji="1" lang="en-US" altLang="zh-CN" sz="2600">
                <a:latin typeface="Arial" charset="0"/>
                <a:ea typeface="宋体" pitchFamily="2" charset="-122"/>
                <a:hlinkClick r:id="rId2"/>
              </a:rPr>
              <a:t>http://vr.isdale.com/WhatIsVR/frames/WhatIsVR4.1.html</a:t>
            </a:r>
            <a:r>
              <a:rPr kumimoji="1" lang="en-CA" altLang="zh-CN" sz="2600">
                <a:latin typeface="Arial" charset="0"/>
                <a:ea typeface="宋体" pitchFamily="2" charset="-122"/>
              </a:rPr>
              <a:t>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u"/>
            </a:pPr>
            <a:r>
              <a:rPr kumimoji="1" lang="en-US" altLang="zh-CN" sz="2600">
                <a:latin typeface="Arial" charset="0"/>
                <a:ea typeface="宋体" pitchFamily="2" charset="-122"/>
              </a:rPr>
              <a:t>[2] </a:t>
            </a:r>
            <a:r>
              <a:rPr kumimoji="1" lang="en-CA" altLang="zh-CN" sz="2600" i="1">
                <a:latin typeface="Arial" charset="0"/>
                <a:ea typeface="宋体" pitchFamily="2" charset="-122"/>
              </a:rPr>
              <a:t>Augumented and Mixed Reality,</a:t>
            </a:r>
            <a:r>
              <a:rPr kumimoji="1" lang="en-CA" altLang="zh-CN" sz="2600">
                <a:latin typeface="Arial" charset="0"/>
                <a:ea typeface="宋体" pitchFamily="2" charset="-122"/>
              </a:rPr>
              <a:t> </a:t>
            </a:r>
            <a:r>
              <a:rPr kumimoji="1" lang="en-US" altLang="zh-CN" sz="2600">
                <a:latin typeface="Arial" charset="0"/>
                <a:ea typeface="宋体" pitchFamily="2" charset="-122"/>
                <a:hlinkClick r:id="rId3"/>
              </a:rPr>
              <a:t>http://www.mic.atr.co.jp/~poup/research/ar/</a:t>
            </a:r>
            <a:r>
              <a:rPr kumimoji="1" lang="en-CA" altLang="zh-CN" sz="2600">
                <a:latin typeface="Arial" charset="0"/>
                <a:ea typeface="宋体" pitchFamily="2" charset="-122"/>
              </a:rPr>
              <a:t>.</a:t>
            </a:r>
            <a:endParaRPr kumimoji="1" lang="en-US" altLang="zh-CN" sz="2600">
              <a:latin typeface="Arial" charset="0"/>
              <a:ea typeface="宋体" pitchFamily="2" charset="-12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u"/>
            </a:pPr>
            <a:r>
              <a:rPr kumimoji="1" lang="en-US" altLang="zh-CN" sz="2600">
                <a:latin typeface="Arial" charset="0"/>
                <a:ea typeface="宋体" pitchFamily="2" charset="-122"/>
              </a:rPr>
              <a:t>[3] </a:t>
            </a:r>
            <a:r>
              <a:rPr kumimoji="1" lang="en-CA" altLang="zh-CN" sz="2600" i="1">
                <a:latin typeface="Arial" charset="0"/>
                <a:ea typeface="宋体" pitchFamily="2" charset="-122"/>
              </a:rPr>
              <a:t>Virtual Reality Applications</a:t>
            </a:r>
            <a:r>
              <a:rPr kumimoji="1" lang="en-CA" altLang="zh-CN" sz="2600">
                <a:latin typeface="Arial" charset="0"/>
                <a:ea typeface="宋体" pitchFamily="2" charset="-122"/>
              </a:rPr>
              <a:t>, </a:t>
            </a:r>
            <a:r>
              <a:rPr kumimoji="1" lang="en-US" altLang="zh-CN" sz="2600">
                <a:latin typeface="Arial" charset="0"/>
                <a:ea typeface="宋体" pitchFamily="2" charset="-122"/>
                <a:hlinkClick r:id="rId4"/>
              </a:rPr>
              <a:t>http://vresources.jump-gate.com/applications/applications.shtml</a:t>
            </a:r>
            <a:r>
              <a:rPr kumimoji="1" lang="en-US" altLang="zh-CN" sz="2600">
                <a:latin typeface="Arial" charset="0"/>
                <a:ea typeface="宋体" pitchFamily="2" charset="-122"/>
              </a:rPr>
              <a:t>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u"/>
            </a:pPr>
            <a:r>
              <a:rPr kumimoji="1" lang="zh-CN" altLang="en-US" sz="2600">
                <a:latin typeface="Arial" charset="0"/>
                <a:ea typeface="宋体" pitchFamily="2" charset="-122"/>
              </a:rPr>
              <a:t>[4] </a:t>
            </a:r>
            <a:r>
              <a:rPr kumimoji="1" lang="en-CA" altLang="zh-CN" sz="2600">
                <a:latin typeface="Arial" charset="0"/>
                <a:ea typeface="宋体" pitchFamily="2" charset="-122"/>
              </a:rPr>
              <a:t>K.-P. Beier</a:t>
            </a:r>
            <a:r>
              <a:rPr kumimoji="1" lang="en-US" altLang="zh-CN" sz="2600">
                <a:latin typeface="Arial" charset="0"/>
                <a:ea typeface="宋体" pitchFamily="2" charset="-122"/>
              </a:rPr>
              <a:t>. </a:t>
            </a:r>
            <a:r>
              <a:rPr kumimoji="1" lang="en-CA" altLang="zh-CN" sz="2600" i="1">
                <a:latin typeface="Arial" charset="0"/>
                <a:ea typeface="宋体" pitchFamily="2" charset="-122"/>
              </a:rPr>
              <a:t>Virtual Reality: A short Introduction</a:t>
            </a:r>
            <a:r>
              <a:rPr kumimoji="1" lang="en-US" altLang="zh-CN" sz="2600">
                <a:latin typeface="Arial" charset="0"/>
                <a:ea typeface="宋体" pitchFamily="2" charset="-122"/>
              </a:rPr>
              <a:t>.</a:t>
            </a:r>
            <a:r>
              <a:rPr kumimoji="1" lang="en-CA" altLang="zh-CN" sz="2600">
                <a:latin typeface="Arial" charset="0"/>
                <a:ea typeface="宋体" pitchFamily="2" charset="-122"/>
              </a:rPr>
              <a:t> </a:t>
            </a:r>
            <a:r>
              <a:rPr kumimoji="1" lang="en-US" altLang="zh-CN" sz="2600">
                <a:latin typeface="Arial" charset="0"/>
                <a:ea typeface="宋体" pitchFamily="2" charset="-122"/>
                <a:hlinkClick r:id="rId5"/>
              </a:rPr>
              <a:t>http://www-vrl.umich.edu/intro/</a:t>
            </a:r>
            <a:endParaRPr kumimoji="1" lang="en-CA" altLang="zh-CN" sz="2600">
              <a:latin typeface="Arial" charset="0"/>
              <a:ea typeface="宋体" pitchFamily="2" charset="-12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u"/>
            </a:pPr>
            <a:r>
              <a:rPr kumimoji="1" lang="en-CA" altLang="zh-CN" sz="2600">
                <a:latin typeface="Arial" charset="0"/>
                <a:ea typeface="宋体" pitchFamily="2" charset="-122"/>
              </a:rPr>
              <a:t>[5] Franchi,J. Vertual Reality: An Overview. ERIC Digest, June 1995</a:t>
            </a:r>
            <a:endParaRPr kumimoji="1" lang="en-US" altLang="zh-CN" sz="2600">
              <a:latin typeface="Arial" charset="0"/>
              <a:ea typeface="宋体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</a:pPr>
            <a:endParaRPr lang="en-US" sz="2600">
              <a:latin typeface="Arial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47CB-F3B0-4301-9FDE-9A1EAD6BCBEA}" type="slidenum">
              <a:rPr lang="en-US"/>
              <a:pPr/>
              <a:t>32</a:t>
            </a:fld>
            <a:endParaRPr 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Comments &amp; Questions?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C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77FDC-6F19-43FD-94FB-4DC38A69297C}" type="slidenum">
              <a:rPr lang="en-US"/>
              <a:pPr/>
              <a:t>4</a:t>
            </a:fld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5181600" cy="1143000"/>
          </a:xfrm>
        </p:spPr>
        <p:txBody>
          <a:bodyPr/>
          <a:lstStyle/>
          <a:p>
            <a:r>
              <a:rPr lang="en-US"/>
              <a:t>Introduction </a:t>
            </a:r>
            <a:r>
              <a:rPr lang="en-US" altLang="zh-CN">
                <a:ea typeface="宋体" pitchFamily="2" charset="-122"/>
              </a:rPr>
              <a:t>(</a:t>
            </a:r>
            <a:r>
              <a:rPr lang="en-CA" altLang="zh-CN">
                <a:ea typeface="宋体" pitchFamily="2" charset="-122"/>
              </a:rPr>
              <a:t>C</a:t>
            </a:r>
            <a:r>
              <a:rPr lang="en-US" altLang="zh-CN">
                <a:ea typeface="宋体" pitchFamily="2" charset="-122"/>
              </a:rPr>
              <a:t>ont’d)</a:t>
            </a:r>
            <a:endParaRPr lang="en-US">
              <a:ea typeface="宋体" pitchFamily="2" charset="-122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>
                <a:latin typeface="Arial" charset="0"/>
              </a:rPr>
              <a:t>Why VR?</a:t>
            </a:r>
          </a:p>
          <a:p>
            <a:pPr>
              <a:buFont typeface="Wingdings" pitchFamily="2" charset="2"/>
              <a:buNone/>
            </a:pPr>
            <a:r>
              <a:rPr lang="en-CA">
                <a:latin typeface="Arial" charset="0"/>
              </a:rPr>
              <a:t>	</a:t>
            </a:r>
            <a:r>
              <a:rPr lang="en-US">
                <a:latin typeface="Arial" charset="0"/>
              </a:rPr>
              <a:t>VR is able to immerse you in a computer-generated world of your own making:</a:t>
            </a:r>
            <a:r>
              <a:rPr lang="en-CA">
                <a:latin typeface="Arial" charset="0"/>
              </a:rPr>
              <a:t> a</a:t>
            </a:r>
            <a:r>
              <a:rPr lang="en-US">
                <a:latin typeface="Arial" charset="0"/>
              </a:rPr>
              <a:t> room, a city, the interior of human body. With VR, you can explore any uncharted territory of the human imagination</a:t>
            </a:r>
            <a:r>
              <a:rPr lang="en-CA">
                <a:latin typeface="Arial" charset="0"/>
              </a:rPr>
              <a:t>.</a:t>
            </a:r>
            <a:endParaRPr lang="en-US">
              <a:latin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6B035-414E-4FF8-848C-97E071564CCC}" type="slidenum">
              <a:rPr lang="en-US"/>
              <a:pPr/>
              <a:t>5</a:t>
            </a:fld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5257800" cy="1143000"/>
          </a:xfrm>
        </p:spPr>
        <p:txBody>
          <a:bodyPr/>
          <a:lstStyle/>
          <a:p>
            <a:r>
              <a:rPr lang="en-US"/>
              <a:t>Brief History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>
                <a:latin typeface="Arial" charset="0"/>
              </a:rPr>
              <a:t>In 1950s, flight simulators were built by US Air Force </a:t>
            </a:r>
            <a:r>
              <a:rPr lang="en-CA" sz="2800">
                <a:latin typeface="Arial" charset="0"/>
              </a:rPr>
              <a:t>to</a:t>
            </a:r>
            <a:r>
              <a:rPr lang="en-US" sz="2800">
                <a:latin typeface="Arial" charset="0"/>
              </a:rPr>
              <a:t> train student pilots.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>
                <a:latin typeface="Arial" charset="0"/>
              </a:rPr>
              <a:t>In 1965, a </a:t>
            </a:r>
            <a:r>
              <a:rPr lang="en-CA" sz="2800">
                <a:latin typeface="Arial" charset="0"/>
              </a:rPr>
              <a:t>research </a:t>
            </a:r>
            <a:r>
              <a:rPr lang="en-US" sz="2800">
                <a:latin typeface="Arial" charset="0"/>
              </a:rPr>
              <a:t>program</a:t>
            </a:r>
            <a:r>
              <a:rPr lang="en-CA" sz="2800">
                <a:latin typeface="Arial" charset="0"/>
              </a:rPr>
              <a:t> for computer graphics </a:t>
            </a:r>
            <a:r>
              <a:rPr lang="en-US" sz="2800">
                <a:latin typeface="Arial" charset="0"/>
              </a:rPr>
              <a:t>called “The Ultimate Display”</a:t>
            </a:r>
            <a:r>
              <a:rPr lang="en-CA" sz="2800">
                <a:latin typeface="Arial" charset="0"/>
              </a:rPr>
              <a:t> was</a:t>
            </a:r>
            <a:r>
              <a:rPr lang="en-US" sz="2800">
                <a:latin typeface="Arial" charset="0"/>
              </a:rPr>
              <a:t> </a:t>
            </a:r>
            <a:r>
              <a:rPr lang="en-CA" sz="2800">
                <a:latin typeface="Arial" charset="0"/>
              </a:rPr>
              <a:t>laid out.</a:t>
            </a:r>
            <a:endParaRPr lang="en-US" sz="2800">
              <a:latin typeface="Arial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>
                <a:latin typeface="Arial" charset="0"/>
              </a:rPr>
              <a:t>In 1988, commercial development of VR began.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>
                <a:latin typeface="Arial" charset="0"/>
              </a:rPr>
              <a:t>In 1991, first commercial entertainment VR system </a:t>
            </a:r>
            <a:r>
              <a:rPr lang="en-US" sz="2800">
                <a:latin typeface="Arial" charset="0"/>
                <a:cs typeface="Times New Roman" charset="0"/>
              </a:rPr>
              <a:t>"Virtuality" </a:t>
            </a:r>
            <a:r>
              <a:rPr lang="en-US" sz="2800">
                <a:latin typeface="Arial" charset="0"/>
              </a:rPr>
              <a:t>was released</a:t>
            </a:r>
            <a:r>
              <a:rPr lang="en-US" sz="2800"/>
              <a:t>.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262E-198D-4767-B484-8005D6C73F6F}" type="slidenum">
              <a:rPr lang="en-US"/>
              <a:pPr/>
              <a:t>6</a:t>
            </a:fld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Types of VR System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3600">
                <a:latin typeface="Arial" charset="0"/>
              </a:rPr>
              <a:t>Windows on World(WoW)</a:t>
            </a:r>
          </a:p>
          <a:p>
            <a:pPr lvl="1">
              <a:lnSpc>
                <a:spcPct val="90000"/>
              </a:lnSpc>
            </a:pPr>
            <a:r>
              <a:rPr lang="en-US" sz="3200">
                <a:latin typeface="Arial" charset="0"/>
              </a:rPr>
              <a:t> </a:t>
            </a:r>
            <a:r>
              <a:rPr lang="en-CA" sz="2500">
                <a:latin typeface="Arial" charset="0"/>
              </a:rPr>
              <a:t>Also called Desktop VR.</a:t>
            </a:r>
          </a:p>
          <a:p>
            <a:pPr lvl="1">
              <a:lnSpc>
                <a:spcPct val="90000"/>
              </a:lnSpc>
            </a:pPr>
            <a:r>
              <a:rPr lang="en-CA" sz="2500">
                <a:latin typeface="Arial" charset="0"/>
              </a:rPr>
              <a:t> Using a conventional computer monitor to display the 3</a:t>
            </a:r>
            <a:r>
              <a:rPr lang="en-US" sz="2500">
                <a:latin typeface="Arial" charset="0"/>
              </a:rPr>
              <a:t>D virtual world.</a:t>
            </a:r>
            <a:endParaRPr lang="en-CA" sz="2500">
              <a:latin typeface="Arial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>
                <a:latin typeface="Arial" charset="0"/>
              </a:rPr>
              <a:t>Immersive VR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Arial" charset="0"/>
                <a:cs typeface="Times New Roman" charset="0"/>
              </a:rPr>
              <a:t>C</a:t>
            </a:r>
            <a:r>
              <a:rPr lang="en-US" sz="2100">
                <a:latin typeface="Arial" charset="0"/>
                <a:cs typeface="Times New Roman" charset="0"/>
              </a:rPr>
              <a:t>ompletely immerse the user's personal viewpoint inside the virtual 3D world.</a:t>
            </a:r>
            <a:endParaRPr lang="en-CA" sz="2100">
              <a:latin typeface="Arial" charset="0"/>
              <a:cs typeface="Times New Roman" charset="0"/>
            </a:endParaRPr>
          </a:p>
          <a:p>
            <a:pPr lvl="1">
              <a:lnSpc>
                <a:spcPct val="90000"/>
              </a:lnSpc>
            </a:pPr>
            <a:r>
              <a:rPr lang="en-US" sz="2100">
                <a:latin typeface="Arial" charset="0"/>
                <a:cs typeface="Times New Roman" charset="0"/>
              </a:rPr>
              <a:t> The user has no visual contact with the physical word. </a:t>
            </a:r>
            <a:endParaRPr lang="en-CA" sz="2100">
              <a:latin typeface="Arial" charset="0"/>
              <a:cs typeface="Times New Roman" charset="0"/>
            </a:endParaRPr>
          </a:p>
          <a:p>
            <a:pPr lvl="1">
              <a:lnSpc>
                <a:spcPct val="90000"/>
              </a:lnSpc>
            </a:pPr>
            <a:r>
              <a:rPr lang="en-CA" sz="2100">
                <a:latin typeface="Arial" charset="0"/>
                <a:cs typeface="Times New Roman" charset="0"/>
              </a:rPr>
              <a:t>Often</a:t>
            </a:r>
            <a:r>
              <a:rPr lang="en-US" sz="2100">
                <a:latin typeface="Arial" charset="0"/>
                <a:cs typeface="Times New Roman" charset="0"/>
              </a:rPr>
              <a:t> equipped with a Head Mounted Display (HMD).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9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52C71-622F-4305-86F3-B95349FE7546}" type="slidenum">
              <a:rPr lang="en-US"/>
              <a:pPr/>
              <a:t>7</a:t>
            </a:fld>
            <a:endParaRPr 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Types of VR System(Cont’d)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>
                <a:latin typeface="Arial" charset="0"/>
                <a:cs typeface="Times New Roman" charset="0"/>
              </a:rPr>
              <a:t>Telepresence</a:t>
            </a:r>
          </a:p>
          <a:p>
            <a:pPr lvl="1"/>
            <a:r>
              <a:rPr lang="en-CA" sz="2500">
                <a:latin typeface="Arial" charset="0"/>
                <a:cs typeface="Times New Roman" charset="0"/>
              </a:rPr>
              <a:t>A variation of visualizing complete computer generated worlds.</a:t>
            </a:r>
          </a:p>
          <a:p>
            <a:pPr lvl="1"/>
            <a:r>
              <a:rPr lang="en-US" sz="2500">
                <a:latin typeface="Arial" charset="0"/>
                <a:cs typeface="Times New Roman" charset="0"/>
              </a:rPr>
              <a:t>L</a:t>
            </a:r>
            <a:r>
              <a:rPr lang="en-US" sz="2100">
                <a:latin typeface="Arial" charset="0"/>
                <a:cs typeface="Times New Roman" charset="0"/>
              </a:rPr>
              <a:t>inks remote sensors in the real world with the senses of a human operator. The remote sensors might be located on a robot. </a:t>
            </a:r>
            <a:r>
              <a:rPr lang="en-US" sz="2100">
                <a:latin typeface="Arial" charset="0"/>
              </a:rPr>
              <a:t>Useful for performing operations in </a:t>
            </a:r>
            <a:r>
              <a:rPr lang="en-CA" sz="2100">
                <a:latin typeface="Arial" charset="0"/>
              </a:rPr>
              <a:t>danger</a:t>
            </a:r>
            <a:r>
              <a:rPr lang="en-US" sz="2100">
                <a:latin typeface="Arial" charset="0"/>
              </a:rPr>
              <a:t>ous environments.</a:t>
            </a:r>
          </a:p>
          <a:p>
            <a:pPr>
              <a:buFont typeface="Wingdings" pitchFamily="2" charset="2"/>
              <a:buNone/>
            </a:pPr>
            <a:r>
              <a:rPr lang="en-US" sz="2500">
                <a:cs typeface="Times New Roman" charset="0"/>
              </a:rPr>
              <a:t> </a:t>
            </a:r>
          </a:p>
          <a:p>
            <a:pPr>
              <a:buFont typeface="Wingdings" pitchFamily="2" charset="2"/>
              <a:buNone/>
            </a:pPr>
            <a:endParaRPr lang="en-US" sz="2500"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5DE01-8A9E-46A3-B7FC-A9CC7D398EF3}" type="slidenum">
              <a:rPr lang="en-US"/>
              <a:pPr/>
              <a:t>8</a:t>
            </a:fld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Types of VR System(Cont’d)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>
                <a:latin typeface="Arial" charset="0"/>
              </a:rPr>
              <a:t>Mixed Reality(Augment</a:t>
            </a:r>
            <a:r>
              <a:rPr lang="en-CA">
                <a:latin typeface="Arial" charset="0"/>
              </a:rPr>
              <a:t>ed</a:t>
            </a:r>
            <a:r>
              <a:rPr lang="en-US">
                <a:latin typeface="Arial" charset="0"/>
              </a:rPr>
              <a:t> Reality)</a:t>
            </a:r>
          </a:p>
          <a:p>
            <a:pPr lvl="1"/>
            <a:r>
              <a:rPr lang="en-CA" sz="2100">
                <a:latin typeface="Arial" charset="0"/>
              </a:rPr>
              <a:t>The seamless merging of real space and virtual space.</a:t>
            </a:r>
          </a:p>
          <a:p>
            <a:pPr lvl="1"/>
            <a:r>
              <a:rPr lang="en-CA" sz="2100">
                <a:latin typeface="Arial" charset="0"/>
              </a:rPr>
              <a:t>I</a:t>
            </a:r>
            <a:r>
              <a:rPr lang="en-US" sz="2100">
                <a:latin typeface="Arial" charset="0"/>
                <a:cs typeface="Arial" charset="0"/>
              </a:rPr>
              <a:t>ntegrat</a:t>
            </a:r>
            <a:r>
              <a:rPr lang="en-CA" sz="2100">
                <a:latin typeface="Arial" charset="0"/>
                <a:cs typeface="Arial" charset="0"/>
              </a:rPr>
              <a:t>e</a:t>
            </a:r>
            <a:r>
              <a:rPr lang="en-CA" sz="2100">
                <a:latin typeface="Arial" charset="0"/>
              </a:rPr>
              <a:t> the c</a:t>
            </a:r>
            <a:r>
              <a:rPr lang="en-US" sz="2100">
                <a:latin typeface="Arial" charset="0"/>
              </a:rPr>
              <a:t>omputer-generated virtual objects</a:t>
            </a:r>
            <a:r>
              <a:rPr lang="en-CA" sz="2100">
                <a:latin typeface="Arial" charset="0"/>
              </a:rPr>
              <a:t> </a:t>
            </a:r>
            <a:r>
              <a:rPr lang="en-US" sz="2100">
                <a:latin typeface="Arial" charset="0"/>
                <a:cs typeface="Arial" charset="0"/>
              </a:rPr>
              <a:t>into the physical world which become in a sense an equal part of our natural environment</a:t>
            </a:r>
            <a:r>
              <a:rPr lang="en-CA" sz="2100">
                <a:latin typeface="Arial" charset="0"/>
                <a:cs typeface="Arial" charset="0"/>
              </a:rPr>
              <a:t>. </a:t>
            </a:r>
            <a:endParaRPr lang="en-US" sz="2400"/>
          </a:p>
          <a:p>
            <a:pPr lvl="1">
              <a:buFontTx/>
              <a:buNone/>
            </a:pPr>
            <a:endParaRPr lang="en-US" sz="2100"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en-US">
                <a:latin typeface="Arial" charset="0"/>
              </a:rPr>
              <a:t>Distributed VR</a:t>
            </a:r>
          </a:p>
          <a:p>
            <a:pPr lvl="1"/>
            <a:r>
              <a:rPr lang="en-US" sz="2100">
                <a:latin typeface="Arial" charset="0"/>
                <a:cs typeface="Times New Roman" charset="0"/>
              </a:rPr>
              <a:t>A simulated world runs on several computers which are connected over network and the people are able to interact in real time, sharing the same virtual world.</a:t>
            </a:r>
            <a:r>
              <a:rPr lang="en-US" sz="2100">
                <a:cs typeface="Times New Roman" charset="0"/>
              </a:rPr>
              <a:t> </a:t>
            </a:r>
            <a:r>
              <a:rPr lang="en-US" sz="21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A98D8-00D8-4DF6-83CD-F210C657289D}" type="slidenum">
              <a:rPr lang="en-US"/>
              <a:pPr/>
              <a:t>9</a:t>
            </a:fld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VR Examples</a:t>
            </a:r>
            <a:r>
              <a:rPr lang="en-CA" sz="4000"/>
              <a:t> (Cont’d)</a:t>
            </a:r>
            <a:endParaRPr lang="en-US" sz="400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  <a:buSzPct val="70000"/>
              <a:buFont typeface="Wingdings" pitchFamily="2" charset="2"/>
              <a:buChar char="§"/>
            </a:pPr>
            <a:r>
              <a:rPr lang="en-US">
                <a:latin typeface="Arial" charset="0"/>
              </a:rPr>
              <a:t>Telepresence VR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34950" y="2011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34950" y="2011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3563" name="Picture 11" descr="top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590800"/>
            <a:ext cx="6553200" cy="41068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Designs\Soaring.pot</Template>
  <TotalTime>2235</TotalTime>
  <Words>1143</Words>
  <Application>Microsoft Office PowerPoint</Application>
  <PresentationFormat>On-screen Show (4:3)</PresentationFormat>
  <Paragraphs>191</Paragraphs>
  <Slides>32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Soaring</vt:lpstr>
      <vt:lpstr>Photo Editor Photo</vt:lpstr>
      <vt:lpstr>Virtual Reality</vt:lpstr>
      <vt:lpstr>Outline</vt:lpstr>
      <vt:lpstr>Introduction</vt:lpstr>
      <vt:lpstr>Introduction (Cont’d)</vt:lpstr>
      <vt:lpstr>Brief History</vt:lpstr>
      <vt:lpstr>Types of VR System</vt:lpstr>
      <vt:lpstr>Types of VR System(Cont’d)</vt:lpstr>
      <vt:lpstr>Types of VR System(Cont’d)</vt:lpstr>
      <vt:lpstr>VR Examples (Cont’d)</vt:lpstr>
      <vt:lpstr>VR Examples (Cont’d)</vt:lpstr>
      <vt:lpstr>VR Examples (Cont’d)</vt:lpstr>
      <vt:lpstr>Technologies of VR--Hardware</vt:lpstr>
      <vt:lpstr>Technologies of VR--Hardware</vt:lpstr>
      <vt:lpstr>Technologies of VR--Hardware</vt:lpstr>
      <vt:lpstr>Technologies of VR--Hardware</vt:lpstr>
      <vt:lpstr>Technologies of VR--Hardware</vt:lpstr>
      <vt:lpstr>Technologies of VR--Software</vt:lpstr>
      <vt:lpstr>Technologies of VR--Software</vt:lpstr>
      <vt:lpstr>Technologies of VR--Software</vt:lpstr>
      <vt:lpstr>Architecture of VR System </vt:lpstr>
      <vt:lpstr>Components of VR System (Cont’d)</vt:lpstr>
      <vt:lpstr>Slide 22</vt:lpstr>
      <vt:lpstr>Slide 23</vt:lpstr>
      <vt:lpstr>Slide 24</vt:lpstr>
      <vt:lpstr>Applications</vt:lpstr>
      <vt:lpstr>Applications (Cont’d)</vt:lpstr>
      <vt:lpstr>Applications (Cont’d)</vt:lpstr>
      <vt:lpstr>Applications (Cont’d)</vt:lpstr>
      <vt:lpstr>Slide 29</vt:lpstr>
      <vt:lpstr>Summary</vt:lpstr>
      <vt:lpstr>Slide 31</vt:lpstr>
      <vt:lpstr>Comments &amp; 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Umesh</dc:creator>
  <cp:lastModifiedBy>a</cp:lastModifiedBy>
  <cp:revision>106</cp:revision>
  <dcterms:created xsi:type="dcterms:W3CDTF">1601-01-01T00:00:00Z</dcterms:created>
  <dcterms:modified xsi:type="dcterms:W3CDTF">2016-07-22T07:29:32Z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