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4" r:id="rId1"/>
  </p:sldMasterIdLst>
  <p:notesMasterIdLst>
    <p:notesMasterId r:id="rId21"/>
  </p:notesMasterIdLst>
  <p:sldIdLst>
    <p:sldId id="256" r:id="rId2"/>
    <p:sldId id="257" r:id="rId3"/>
    <p:sldId id="259" r:id="rId4"/>
    <p:sldId id="260" r:id="rId5"/>
    <p:sldId id="261" r:id="rId6"/>
    <p:sldId id="272" r:id="rId7"/>
    <p:sldId id="275" r:id="rId8"/>
    <p:sldId id="273" r:id="rId9"/>
    <p:sldId id="274" r:id="rId10"/>
    <p:sldId id="262" r:id="rId11"/>
    <p:sldId id="269" r:id="rId12"/>
    <p:sldId id="263" r:id="rId13"/>
    <p:sldId id="264" r:id="rId14"/>
    <p:sldId id="265" r:id="rId15"/>
    <p:sldId id="266" r:id="rId16"/>
    <p:sldId id="267" r:id="rId17"/>
    <p:sldId id="268" r:id="rId18"/>
    <p:sldId id="270" r:id="rId19"/>
    <p:sldId id="27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23" autoAdjust="0"/>
    <p:restoredTop sz="94434" autoAdjust="0"/>
  </p:normalViewPr>
  <p:slideViewPr>
    <p:cSldViewPr snapToGrid="0">
      <p:cViewPr varScale="1">
        <p:scale>
          <a:sx n="69" d="100"/>
          <a:sy n="69" d="100"/>
        </p:scale>
        <p:origin x="-780"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C946A9-27D5-4146-9B1B-CC7305146064}" type="datetimeFigureOut">
              <a:rPr lang="en-US" smtClean="0"/>
              <a:pPr/>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B35B6-E1A4-4730-905C-1377AEF8F9BF}" type="slidenum">
              <a:rPr lang="en-US" smtClean="0"/>
              <a:pPr/>
              <a:t>‹#›</a:t>
            </a:fld>
            <a:endParaRPr lang="en-US"/>
          </a:p>
        </p:txBody>
      </p:sp>
    </p:spTree>
    <p:extLst>
      <p:ext uri="{BB962C8B-B14F-4D97-AF65-F5344CB8AC3E}">
        <p14:creationId xmlns:p14="http://schemas.microsoft.com/office/powerpoint/2010/main" xmlns="" val="571639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DB35B6-E1A4-4730-905C-1377AEF8F9BF}" type="slidenum">
              <a:rPr lang="en-US" smtClean="0"/>
              <a:pPr/>
              <a:t>1</a:t>
            </a:fld>
            <a:endParaRPr lang="en-US" dirty="0"/>
          </a:p>
        </p:txBody>
      </p:sp>
    </p:spTree>
    <p:extLst>
      <p:ext uri="{BB962C8B-B14F-4D97-AF65-F5344CB8AC3E}">
        <p14:creationId xmlns:p14="http://schemas.microsoft.com/office/powerpoint/2010/main" xmlns="" val="1000652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DB35B6-E1A4-4730-905C-1377AEF8F9BF}" type="slidenum">
              <a:rPr lang="en-US" smtClean="0"/>
              <a:pPr/>
              <a:t>5</a:t>
            </a:fld>
            <a:endParaRPr lang="en-US"/>
          </a:p>
        </p:txBody>
      </p:sp>
    </p:spTree>
    <p:extLst>
      <p:ext uri="{BB962C8B-B14F-4D97-AF65-F5344CB8AC3E}">
        <p14:creationId xmlns:p14="http://schemas.microsoft.com/office/powerpoint/2010/main" xmlns="" val="22578481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999D431-3B94-4AD5-83F6-E87633812C25}" type="datetime1">
              <a:rPr lang="en-US" smtClean="0"/>
              <a:t>7/22/2016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r>
              <a:rPr lang="en-US" smtClean="0"/>
              <a:t>Vaishali Bhardwaj</a:t>
            </a:r>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680277419"/>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247693-D257-456C-971A-C4D692A7E774}" type="datetime1">
              <a:rPr lang="en-US" smtClean="0"/>
              <a:t>7/22/2016</a:t>
            </a:fld>
            <a:endParaRPr lang="en-US" dirty="0"/>
          </a:p>
        </p:txBody>
      </p:sp>
      <p:sp>
        <p:nvSpPr>
          <p:cNvPr id="6" name="Footer Placeholder 5"/>
          <p:cNvSpPr>
            <a:spLocks noGrp="1"/>
          </p:cNvSpPr>
          <p:nvPr>
            <p:ph type="ftr" sz="quarter" idx="11"/>
          </p:nvPr>
        </p:nvSpPr>
        <p:spPr/>
        <p:txBody>
          <a:bodyPr/>
          <a:lstStyle/>
          <a:p>
            <a:r>
              <a:rPr lang="en-US" smtClean="0"/>
              <a:t>Vaishali Bhardwaj</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020438089"/>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077A96-6D25-4CAF-82B3-68F9276E0C4F}" type="datetime1">
              <a:rPr lang="en-US" smtClean="0"/>
              <a:t>7/22/2016</a:t>
            </a:fld>
            <a:endParaRPr lang="en-US" dirty="0"/>
          </a:p>
        </p:txBody>
      </p:sp>
      <p:sp>
        <p:nvSpPr>
          <p:cNvPr id="5" name="Footer Placeholder 4"/>
          <p:cNvSpPr>
            <a:spLocks noGrp="1"/>
          </p:cNvSpPr>
          <p:nvPr>
            <p:ph type="ftr" sz="quarter" idx="11"/>
          </p:nvPr>
        </p:nvSpPr>
        <p:spPr/>
        <p:txBody>
          <a:bodyPr/>
          <a:lstStyle/>
          <a:p>
            <a:r>
              <a:rPr lang="en-US" smtClean="0"/>
              <a:t>Vaishali Bhardwaj</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57060075"/>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D2ADD7-9F1B-4B27-A287-7F15BAF87719}" type="datetime1">
              <a:rPr lang="en-US" smtClean="0"/>
              <a:t>7/22/2016</a:t>
            </a:fld>
            <a:endParaRPr lang="en-US" dirty="0"/>
          </a:p>
        </p:txBody>
      </p:sp>
      <p:sp>
        <p:nvSpPr>
          <p:cNvPr id="5" name="Footer Placeholder 4"/>
          <p:cNvSpPr>
            <a:spLocks noGrp="1"/>
          </p:cNvSpPr>
          <p:nvPr>
            <p:ph type="ftr" sz="quarter" idx="11"/>
          </p:nvPr>
        </p:nvSpPr>
        <p:spPr/>
        <p:txBody>
          <a:bodyPr/>
          <a:lstStyle/>
          <a:p>
            <a:r>
              <a:rPr lang="en-US" smtClean="0"/>
              <a:t>Vaishali Bhardwaj</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733381247"/>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9B35DF-5F08-45FF-9941-7D9D49398A43}" type="datetime1">
              <a:rPr lang="en-US" smtClean="0"/>
              <a:t>7/22/2016</a:t>
            </a:fld>
            <a:endParaRPr lang="en-US" dirty="0"/>
          </a:p>
        </p:txBody>
      </p:sp>
      <p:sp>
        <p:nvSpPr>
          <p:cNvPr id="5" name="Footer Placeholder 4"/>
          <p:cNvSpPr>
            <a:spLocks noGrp="1"/>
          </p:cNvSpPr>
          <p:nvPr>
            <p:ph type="ftr" sz="quarter" idx="11"/>
          </p:nvPr>
        </p:nvSpPr>
        <p:spPr/>
        <p:txBody>
          <a:bodyPr/>
          <a:lstStyle/>
          <a:p>
            <a:r>
              <a:rPr lang="en-US" smtClean="0"/>
              <a:t>Vaishali Bhardwaj</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233407038"/>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5D4BCB-CB19-4765-B109-AE030FA41B5C}" type="datetime1">
              <a:rPr lang="en-US" smtClean="0"/>
              <a:t>7/22/2016</a:t>
            </a:fld>
            <a:endParaRPr lang="en-US" dirty="0"/>
          </a:p>
        </p:txBody>
      </p:sp>
      <p:sp>
        <p:nvSpPr>
          <p:cNvPr id="5" name="Footer Placeholder 4"/>
          <p:cNvSpPr>
            <a:spLocks noGrp="1"/>
          </p:cNvSpPr>
          <p:nvPr>
            <p:ph type="ftr" sz="quarter" idx="11"/>
          </p:nvPr>
        </p:nvSpPr>
        <p:spPr/>
        <p:txBody>
          <a:bodyPr/>
          <a:lstStyle/>
          <a:p>
            <a:r>
              <a:rPr lang="en-US" smtClean="0"/>
              <a:t>Vaishali Bhardwaj</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632403308"/>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F39097-EAAC-455E-AEDC-3D2BA5089CAA}" type="datetime1">
              <a:rPr lang="en-US" smtClean="0"/>
              <a:t>7/22/2016</a:t>
            </a:fld>
            <a:endParaRPr lang="en-US" dirty="0"/>
          </a:p>
        </p:txBody>
      </p:sp>
      <p:sp>
        <p:nvSpPr>
          <p:cNvPr id="5" name="Footer Placeholder 4"/>
          <p:cNvSpPr>
            <a:spLocks noGrp="1"/>
          </p:cNvSpPr>
          <p:nvPr>
            <p:ph type="ftr" sz="quarter" idx="11"/>
          </p:nvPr>
        </p:nvSpPr>
        <p:spPr/>
        <p:txBody>
          <a:bodyPr/>
          <a:lstStyle/>
          <a:p>
            <a:r>
              <a:rPr lang="en-US" smtClean="0"/>
              <a:t>Vaishali Bhardwaj</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514272972"/>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95897D-8383-43FE-9567-6C7AED22B9A8}" type="datetime1">
              <a:rPr lang="en-US" smtClean="0"/>
              <a:t>7/22/2016</a:t>
            </a:fld>
            <a:endParaRPr lang="en-US" dirty="0"/>
          </a:p>
        </p:txBody>
      </p:sp>
      <p:sp>
        <p:nvSpPr>
          <p:cNvPr id="5" name="Footer Placeholder 4"/>
          <p:cNvSpPr>
            <a:spLocks noGrp="1"/>
          </p:cNvSpPr>
          <p:nvPr>
            <p:ph type="ftr" sz="quarter" idx="11"/>
          </p:nvPr>
        </p:nvSpPr>
        <p:spPr/>
        <p:txBody>
          <a:bodyPr/>
          <a:lstStyle/>
          <a:p>
            <a:r>
              <a:rPr lang="en-US" smtClean="0"/>
              <a:t>Vaishali Bhardwaj</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190036432"/>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16C312-F48A-4041-92B0-B4952FE81A8D}" type="datetime1">
              <a:rPr lang="en-US" smtClean="0"/>
              <a:t>7/22/2016</a:t>
            </a:fld>
            <a:endParaRPr lang="en-US" dirty="0"/>
          </a:p>
        </p:txBody>
      </p:sp>
      <p:sp>
        <p:nvSpPr>
          <p:cNvPr id="5" name="Footer Placeholder 4"/>
          <p:cNvSpPr>
            <a:spLocks noGrp="1"/>
          </p:cNvSpPr>
          <p:nvPr>
            <p:ph type="ftr" sz="quarter" idx="11"/>
          </p:nvPr>
        </p:nvSpPr>
        <p:spPr/>
        <p:txBody>
          <a:bodyPr/>
          <a:lstStyle/>
          <a:p>
            <a:r>
              <a:rPr lang="en-US" smtClean="0"/>
              <a:t>Vaishali Bhardwaj</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395063359"/>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AE1155-37BC-4EBF-BE71-51030816D507}" type="datetime1">
              <a:rPr lang="en-US" smtClean="0"/>
              <a:t>7/22/2016</a:t>
            </a:fld>
            <a:endParaRPr lang="en-US" dirty="0"/>
          </a:p>
        </p:txBody>
      </p:sp>
      <p:sp>
        <p:nvSpPr>
          <p:cNvPr id="5" name="Footer Placeholder 4"/>
          <p:cNvSpPr>
            <a:spLocks noGrp="1"/>
          </p:cNvSpPr>
          <p:nvPr>
            <p:ph type="ftr" sz="quarter" idx="11"/>
          </p:nvPr>
        </p:nvSpPr>
        <p:spPr/>
        <p:txBody>
          <a:bodyPr/>
          <a:lstStyle/>
          <a:p>
            <a:r>
              <a:rPr lang="en-US" smtClean="0"/>
              <a:t>Vaishali Bhardwaj</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73958344"/>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8F21B3-9AFC-4F7F-8E8A-3B0869807740}" type="datetime1">
              <a:rPr lang="en-US" smtClean="0"/>
              <a:t>7/22/2016</a:t>
            </a:fld>
            <a:endParaRPr lang="en-US" dirty="0"/>
          </a:p>
        </p:txBody>
      </p:sp>
      <p:sp>
        <p:nvSpPr>
          <p:cNvPr id="5" name="Footer Placeholder 4"/>
          <p:cNvSpPr>
            <a:spLocks noGrp="1"/>
          </p:cNvSpPr>
          <p:nvPr>
            <p:ph type="ftr" sz="quarter" idx="11"/>
          </p:nvPr>
        </p:nvSpPr>
        <p:spPr/>
        <p:txBody>
          <a:bodyPr/>
          <a:lstStyle/>
          <a:p>
            <a:r>
              <a:rPr lang="en-US" smtClean="0"/>
              <a:t>Vaishali Bhardwaj</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9174640"/>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B63C20D-FDEE-4A25-A8FA-5F1BCAF8D8F4}" type="datetime1">
              <a:rPr lang="en-US" smtClean="0"/>
              <a:t>7/22/2016</a:t>
            </a:fld>
            <a:endParaRPr lang="en-US" dirty="0"/>
          </a:p>
        </p:txBody>
      </p:sp>
      <p:sp>
        <p:nvSpPr>
          <p:cNvPr id="6" name="Footer Placeholder 5"/>
          <p:cNvSpPr>
            <a:spLocks noGrp="1"/>
          </p:cNvSpPr>
          <p:nvPr>
            <p:ph type="ftr" sz="quarter" idx="11"/>
          </p:nvPr>
        </p:nvSpPr>
        <p:spPr/>
        <p:txBody>
          <a:bodyPr/>
          <a:lstStyle/>
          <a:p>
            <a:r>
              <a:rPr lang="en-US" smtClean="0"/>
              <a:t>Vaishali Bhardwaj</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120684995"/>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7734CF-ECE0-4938-9F0F-F05C19F99D6A}" type="datetime1">
              <a:rPr lang="en-US" smtClean="0"/>
              <a:t>7/22/2016</a:t>
            </a:fld>
            <a:endParaRPr lang="en-US" dirty="0"/>
          </a:p>
        </p:txBody>
      </p:sp>
      <p:sp>
        <p:nvSpPr>
          <p:cNvPr id="8" name="Footer Placeholder 7"/>
          <p:cNvSpPr>
            <a:spLocks noGrp="1"/>
          </p:cNvSpPr>
          <p:nvPr>
            <p:ph type="ftr" sz="quarter" idx="11"/>
          </p:nvPr>
        </p:nvSpPr>
        <p:spPr/>
        <p:txBody>
          <a:bodyPr/>
          <a:lstStyle/>
          <a:p>
            <a:r>
              <a:rPr lang="en-US" smtClean="0"/>
              <a:t>Vaishali Bhardwaj</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63131928"/>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82E731-AF84-4105-A938-5A0CE7A5E236}" type="datetime1">
              <a:rPr lang="en-US" smtClean="0"/>
              <a:t>7/22/2016</a:t>
            </a:fld>
            <a:endParaRPr lang="en-US" dirty="0"/>
          </a:p>
        </p:txBody>
      </p:sp>
      <p:sp>
        <p:nvSpPr>
          <p:cNvPr id="4" name="Footer Placeholder 3"/>
          <p:cNvSpPr>
            <a:spLocks noGrp="1"/>
          </p:cNvSpPr>
          <p:nvPr>
            <p:ph type="ftr" sz="quarter" idx="11"/>
          </p:nvPr>
        </p:nvSpPr>
        <p:spPr/>
        <p:txBody>
          <a:bodyPr/>
          <a:lstStyle/>
          <a:p>
            <a:r>
              <a:rPr lang="en-US" smtClean="0"/>
              <a:t>Vaishali Bhardwaj</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813527059"/>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A7C796-07FB-4A84-8F25-A0512A9E2B8A}" type="datetime1">
              <a:rPr lang="en-US" smtClean="0"/>
              <a:t>7/22/2016</a:t>
            </a:fld>
            <a:endParaRPr lang="en-US" dirty="0"/>
          </a:p>
        </p:txBody>
      </p:sp>
      <p:sp>
        <p:nvSpPr>
          <p:cNvPr id="3" name="Footer Placeholder 2"/>
          <p:cNvSpPr>
            <a:spLocks noGrp="1"/>
          </p:cNvSpPr>
          <p:nvPr>
            <p:ph type="ftr" sz="quarter" idx="11"/>
          </p:nvPr>
        </p:nvSpPr>
        <p:spPr/>
        <p:txBody>
          <a:bodyPr/>
          <a:lstStyle/>
          <a:p>
            <a:r>
              <a:rPr lang="en-US" smtClean="0"/>
              <a:t>Vaishali Bhardwaj</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458050861"/>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C29595-5A40-4356-B0DB-56070FBD406E}" type="datetime1">
              <a:rPr lang="en-US" smtClean="0"/>
              <a:t>7/22/2016</a:t>
            </a:fld>
            <a:endParaRPr lang="en-US" dirty="0"/>
          </a:p>
        </p:txBody>
      </p:sp>
      <p:sp>
        <p:nvSpPr>
          <p:cNvPr id="6" name="Footer Placeholder 5"/>
          <p:cNvSpPr>
            <a:spLocks noGrp="1"/>
          </p:cNvSpPr>
          <p:nvPr>
            <p:ph type="ftr" sz="quarter" idx="11"/>
          </p:nvPr>
        </p:nvSpPr>
        <p:spPr/>
        <p:txBody>
          <a:bodyPr/>
          <a:lstStyle/>
          <a:p>
            <a:r>
              <a:rPr lang="en-US" smtClean="0"/>
              <a:t>Vaishali Bhardwaj</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089216681"/>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BAA86A-4DF3-4192-AE42-CB401287E68F}" type="datetime1">
              <a:rPr lang="en-US" smtClean="0"/>
              <a:t>7/22/2016</a:t>
            </a:fld>
            <a:endParaRPr lang="en-US" dirty="0"/>
          </a:p>
        </p:txBody>
      </p:sp>
      <p:sp>
        <p:nvSpPr>
          <p:cNvPr id="6" name="Footer Placeholder 5"/>
          <p:cNvSpPr>
            <a:spLocks noGrp="1"/>
          </p:cNvSpPr>
          <p:nvPr>
            <p:ph type="ftr" sz="quarter" idx="11"/>
          </p:nvPr>
        </p:nvSpPr>
        <p:spPr/>
        <p:txBody>
          <a:bodyPr/>
          <a:lstStyle/>
          <a:p>
            <a:r>
              <a:rPr lang="en-US" smtClean="0"/>
              <a:t>Vaishali Bhardwaj</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843487350"/>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D2078AC-5D21-44CE-8E38-CF03409EB32C}" type="datetime1">
              <a:rPr lang="en-US" smtClean="0"/>
              <a:t>7/22/2016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smtClean="0"/>
              <a:t>Vaishali Bhardwaj</a:t>
            </a:r>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98361704"/>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Lst>
  <p:transition spd="med">
    <p:pull/>
  </p:transition>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Color CRT </a:t>
            </a:r>
            <a:r>
              <a:rPr lang="en-US" dirty="0"/>
              <a:t>M</a:t>
            </a:r>
            <a:r>
              <a:rPr lang="en-US" dirty="0" smtClean="0"/>
              <a:t>onitors</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511188" y="3562067"/>
            <a:ext cx="4723170" cy="1741792"/>
          </a:xfrm>
          <a:prstGeom prst="rect">
            <a:avLst/>
          </a:prstGeom>
        </p:spPr>
      </p:pic>
      <p:sp>
        <p:nvSpPr>
          <p:cNvPr id="5" name="Subtitle 4"/>
          <p:cNvSpPr>
            <a:spLocks noGrp="1"/>
          </p:cNvSpPr>
          <p:nvPr>
            <p:ph type="subTitle" idx="1"/>
          </p:nvPr>
        </p:nvSpPr>
        <p:spPr/>
        <p:txBody>
          <a:bodyPr/>
          <a:lstStyle/>
          <a:p>
            <a:endParaRPr lang="en-IN"/>
          </a:p>
        </p:txBody>
      </p:sp>
      <p:sp>
        <p:nvSpPr>
          <p:cNvPr id="6" name="Slide Number Placeholder 5"/>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xmlns="" val="2781350982"/>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a:t>
            </a:r>
            <a:endParaRPr lang="en-US" dirty="0"/>
          </a:p>
        </p:txBody>
      </p:sp>
      <p:sp>
        <p:nvSpPr>
          <p:cNvPr id="3" name="Content Placeholder 2"/>
          <p:cNvSpPr>
            <a:spLocks noGrp="1"/>
          </p:cNvSpPr>
          <p:nvPr>
            <p:ph idx="1"/>
          </p:nvPr>
        </p:nvSpPr>
        <p:spPr/>
        <p:txBody>
          <a:bodyPr>
            <a:normAutofit lnSpcReduction="10000"/>
          </a:bodyPr>
          <a:lstStyle/>
          <a:p>
            <a:r>
              <a:rPr lang="en-US" dirty="0" smtClean="0"/>
              <a:t>CRT whether TV or monitor basically same.</a:t>
            </a:r>
          </a:p>
          <a:p>
            <a:r>
              <a:rPr lang="en-US" dirty="0" smtClean="0"/>
              <a:t>It is a vacuum tube with a flat bottom.</a:t>
            </a:r>
          </a:p>
          <a:p>
            <a:r>
              <a:rPr lang="en-US" dirty="0" smtClean="0"/>
              <a:t>It has an electron gun.</a:t>
            </a:r>
          </a:p>
          <a:p>
            <a:r>
              <a:rPr lang="en-US" dirty="0" smtClean="0"/>
              <a:t>A cathode generates electrons due to heating filament.</a:t>
            </a:r>
          </a:p>
          <a:p>
            <a:r>
              <a:rPr lang="en-US" dirty="0" smtClean="0"/>
              <a:t>The normally bounded electrons acquire heat to over come to the  surface potential.</a:t>
            </a:r>
          </a:p>
          <a:p>
            <a:r>
              <a:rPr lang="en-US" dirty="0" smtClean="0"/>
              <a:t>Actually the electron gun is design and collimating an.</a:t>
            </a:r>
          </a:p>
          <a:p>
            <a:pPr marL="0" indent="0">
              <a:buNone/>
            </a:pPr>
            <a:endParaRPr lang="en-US" dirty="0" smtClean="0"/>
          </a:p>
          <a:p>
            <a:endParaRPr lang="en-US" dirty="0" smtClean="0"/>
          </a:p>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xmlns="" val="797035084"/>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486430"/>
          </a:xfrm>
        </p:spPr>
        <p:txBody>
          <a:bodyPr>
            <a:normAutofit/>
          </a:bodyPr>
          <a:lstStyle/>
          <a:p>
            <a:r>
              <a:rPr lang="en-US" dirty="0" smtClean="0"/>
              <a:t>WORKING CONTINUE…….</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265528" y="2468562"/>
            <a:ext cx="7629099" cy="3317875"/>
          </a:xfrm>
        </p:spPr>
      </p:pic>
      <p:sp>
        <p:nvSpPr>
          <p:cNvPr id="6" name="Slide Number Placeholder 5"/>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xmlns="" val="3141403237"/>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CONTINUE………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Current carrying coils around the around the neck of the tube will deflect the beam side ways.</a:t>
            </a:r>
          </a:p>
          <a:p>
            <a:r>
              <a:rPr lang="en-US" dirty="0" smtClean="0"/>
              <a:t>The deflecting beam is doing scan.</a:t>
            </a:r>
          </a:p>
          <a:p>
            <a:r>
              <a:rPr lang="en-US" dirty="0" smtClean="0"/>
              <a:t>The picture comes in frame by frame start of the frame is synchronized with start of scan what is called frame sync pulse.</a:t>
            </a:r>
          </a:p>
          <a:p>
            <a:r>
              <a:rPr lang="en-US" dirty="0" smtClean="0"/>
              <a:t>It producing picture by using two basic methods are </a:t>
            </a:r>
          </a:p>
          <a:p>
            <a:pPr marL="0" indent="0">
              <a:buNone/>
            </a:pPr>
            <a:r>
              <a:rPr lang="en-US" dirty="0" smtClean="0"/>
              <a:t>1.Beam Penetration Method </a:t>
            </a:r>
          </a:p>
          <a:p>
            <a:pPr marL="0" indent="0">
              <a:buNone/>
            </a:pPr>
            <a:r>
              <a:rPr lang="en-US" dirty="0" smtClean="0"/>
              <a:t>2 Shadow-Mask Method</a:t>
            </a:r>
          </a:p>
          <a:p>
            <a:endParaRPr lang="en-US" dirty="0" smtClean="0"/>
          </a:p>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xmlns="" val="1350148518"/>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MERITS</a:t>
            </a:r>
            <a:endParaRPr lang="en-US" dirty="0"/>
          </a:p>
        </p:txBody>
      </p:sp>
      <p:sp>
        <p:nvSpPr>
          <p:cNvPr id="3" name="Content Placeholder 2"/>
          <p:cNvSpPr>
            <a:spLocks noGrp="1"/>
          </p:cNvSpPr>
          <p:nvPr>
            <p:ph idx="1"/>
          </p:nvPr>
        </p:nvSpPr>
        <p:spPr/>
        <p:txBody>
          <a:bodyPr/>
          <a:lstStyle/>
          <a:p>
            <a:r>
              <a:rPr lang="en-US" dirty="0" smtClean="0"/>
              <a:t>High Resolution</a:t>
            </a:r>
          </a:p>
          <a:p>
            <a:r>
              <a:rPr lang="en-US" dirty="0" smtClean="0"/>
              <a:t>Black level and Contrast</a:t>
            </a:r>
          </a:p>
          <a:p>
            <a:r>
              <a:rPr lang="en-US" dirty="0" smtClean="0"/>
              <a:t>Color and Gray scale Accuracy</a:t>
            </a:r>
          </a:p>
          <a:p>
            <a:r>
              <a:rPr lang="en-US" dirty="0" smtClean="0"/>
              <a:t>Motion Artifacts</a:t>
            </a:r>
          </a:p>
          <a:p>
            <a:r>
              <a:rPr lang="en-US" dirty="0" smtClean="0"/>
              <a:t>Cost</a:t>
            </a:r>
          </a:p>
          <a:p>
            <a:endParaRPr lang="en-US" dirty="0" smtClean="0"/>
          </a:p>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xmlns="" val="4070168758"/>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DEMERITS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Sharpness</a:t>
            </a:r>
          </a:p>
          <a:p>
            <a:r>
              <a:rPr lang="en-US" dirty="0" smtClean="0"/>
              <a:t>Interference</a:t>
            </a:r>
          </a:p>
          <a:p>
            <a:r>
              <a:rPr lang="en-US" dirty="0" smtClean="0"/>
              <a:t>Geometric Distortion</a:t>
            </a:r>
          </a:p>
          <a:p>
            <a:r>
              <a:rPr lang="en-US" dirty="0" smtClean="0"/>
              <a:t>Brightness</a:t>
            </a:r>
          </a:p>
          <a:p>
            <a:r>
              <a:rPr lang="en-US" dirty="0" smtClean="0"/>
              <a:t>Screen Shape</a:t>
            </a:r>
          </a:p>
          <a:p>
            <a:r>
              <a:rPr lang="en-US" dirty="0" smtClean="0"/>
              <a:t>Emission</a:t>
            </a:r>
          </a:p>
          <a:p>
            <a:r>
              <a:rPr lang="en-US" dirty="0" smtClean="0"/>
              <a:t>Physical</a:t>
            </a:r>
          </a:p>
          <a:p>
            <a:endParaRPr lang="en-US" dirty="0" smtClean="0"/>
          </a:p>
        </p:txBody>
      </p:sp>
      <p:sp>
        <p:nvSpPr>
          <p:cNvPr id="6" name="Slide Number Placeholder 5"/>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xmlns="" val="497521422"/>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DIFFERENCES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412382841"/>
              </p:ext>
            </p:extLst>
          </p:nvPr>
        </p:nvGraphicFramePr>
        <p:xfrm>
          <a:off x="1295400" y="2557463"/>
          <a:ext cx="9601200" cy="3032760"/>
        </p:xfrm>
        <a:graphic>
          <a:graphicData uri="http://schemas.openxmlformats.org/drawingml/2006/table">
            <a:tbl>
              <a:tblPr firstRow="1" bandRow="1">
                <a:tableStyleId>{073A0DAA-6AF3-43AB-8588-CEC1D06C72B9}</a:tableStyleId>
              </a:tblPr>
              <a:tblGrid>
                <a:gridCol w="1920240"/>
                <a:gridCol w="1920240"/>
                <a:gridCol w="1920240"/>
                <a:gridCol w="1920240"/>
                <a:gridCol w="1920240"/>
              </a:tblGrid>
              <a:tr h="370840">
                <a:tc>
                  <a:txBody>
                    <a:bodyPr/>
                    <a:lstStyle/>
                    <a:p>
                      <a:endParaRPr lang="en-US" dirty="0"/>
                    </a:p>
                  </a:txBody>
                  <a:tcPr/>
                </a:tc>
                <a:tc>
                  <a:txBody>
                    <a:bodyPr/>
                    <a:lstStyle/>
                    <a:p>
                      <a:r>
                        <a:rPr lang="en-US" dirty="0" smtClean="0"/>
                        <a:t>CRT</a:t>
                      </a:r>
                      <a:endParaRPr lang="en-US" dirty="0"/>
                    </a:p>
                  </a:txBody>
                  <a:tcPr/>
                </a:tc>
                <a:tc>
                  <a:txBody>
                    <a:bodyPr/>
                    <a:lstStyle/>
                    <a:p>
                      <a:r>
                        <a:rPr lang="en-US" dirty="0" smtClean="0"/>
                        <a:t>LED</a:t>
                      </a:r>
                      <a:endParaRPr lang="en-US" dirty="0"/>
                    </a:p>
                  </a:txBody>
                  <a:tcPr/>
                </a:tc>
                <a:tc>
                  <a:txBody>
                    <a:bodyPr/>
                    <a:lstStyle/>
                    <a:p>
                      <a:r>
                        <a:rPr lang="en-US" dirty="0" smtClean="0"/>
                        <a:t>LCD</a:t>
                      </a:r>
                      <a:endParaRPr lang="en-US" dirty="0"/>
                    </a:p>
                  </a:txBody>
                  <a:tcPr/>
                </a:tc>
                <a:tc>
                  <a:txBody>
                    <a:bodyPr/>
                    <a:lstStyle/>
                    <a:p>
                      <a:r>
                        <a:rPr lang="en-US" dirty="0" smtClean="0"/>
                        <a:t>PLASAMA</a:t>
                      </a:r>
                      <a:endParaRPr lang="en-US" dirty="0"/>
                    </a:p>
                  </a:txBody>
                  <a:tcPr/>
                </a:tc>
              </a:tr>
              <a:tr h="370840">
                <a:tc>
                  <a:txBody>
                    <a:bodyPr/>
                    <a:lstStyle/>
                    <a:p>
                      <a:r>
                        <a:rPr lang="en-US" dirty="0" smtClean="0"/>
                        <a:t>COLOR SATURATION</a:t>
                      </a:r>
                      <a:endParaRPr lang="en-US" dirty="0"/>
                    </a:p>
                  </a:txBody>
                  <a:tcPr/>
                </a:tc>
                <a:tc>
                  <a:txBody>
                    <a:bodyPr/>
                    <a:lstStyle/>
                    <a:p>
                      <a:r>
                        <a:rPr lang="en-US" dirty="0" smtClean="0"/>
                        <a:t>Best </a:t>
                      </a:r>
                      <a:endParaRPr lang="en-US" dirty="0"/>
                    </a:p>
                  </a:txBody>
                  <a:tcPr/>
                </a:tc>
                <a:tc>
                  <a:txBody>
                    <a:bodyPr/>
                    <a:lstStyle/>
                    <a:p>
                      <a:r>
                        <a:rPr lang="en-US" dirty="0" smtClean="0"/>
                        <a:t>Good</a:t>
                      </a:r>
                      <a:endParaRPr lang="en-US" dirty="0"/>
                    </a:p>
                  </a:txBody>
                  <a:tcPr/>
                </a:tc>
                <a:tc>
                  <a:txBody>
                    <a:bodyPr/>
                    <a:lstStyle/>
                    <a:p>
                      <a:r>
                        <a:rPr lang="en-US" dirty="0" smtClean="0"/>
                        <a:t>Mediocre</a:t>
                      </a:r>
                      <a:endParaRPr lang="en-US" dirty="0"/>
                    </a:p>
                  </a:txBody>
                  <a:tcPr/>
                </a:tc>
                <a:tc>
                  <a:txBody>
                    <a:bodyPr/>
                    <a:lstStyle/>
                    <a:p>
                      <a:r>
                        <a:rPr lang="en-US" dirty="0" smtClean="0"/>
                        <a:t>Really Good</a:t>
                      </a:r>
                      <a:endParaRPr lang="en-US" dirty="0"/>
                    </a:p>
                  </a:txBody>
                  <a:tcPr/>
                </a:tc>
              </a:tr>
              <a:tr h="370840">
                <a:tc>
                  <a:txBody>
                    <a:bodyPr/>
                    <a:lstStyle/>
                    <a:p>
                      <a:r>
                        <a:rPr lang="en-US" dirty="0" smtClean="0"/>
                        <a:t>POWER DEMAND</a:t>
                      </a:r>
                      <a:endParaRPr lang="en-US" dirty="0"/>
                    </a:p>
                  </a:txBody>
                  <a:tcPr/>
                </a:tc>
                <a:tc>
                  <a:txBody>
                    <a:bodyPr/>
                    <a:lstStyle/>
                    <a:p>
                      <a:r>
                        <a:rPr lang="en-US" dirty="0" smtClean="0"/>
                        <a:t>Largest</a:t>
                      </a:r>
                      <a:endParaRPr lang="en-US" dirty="0"/>
                    </a:p>
                  </a:txBody>
                  <a:tcPr/>
                </a:tc>
                <a:tc>
                  <a:txBody>
                    <a:bodyPr/>
                    <a:lstStyle/>
                    <a:p>
                      <a:r>
                        <a:rPr lang="en-US" dirty="0" smtClean="0"/>
                        <a:t>Medium</a:t>
                      </a:r>
                      <a:endParaRPr lang="en-US" dirty="0"/>
                    </a:p>
                  </a:txBody>
                  <a:tcPr/>
                </a:tc>
                <a:tc>
                  <a:txBody>
                    <a:bodyPr/>
                    <a:lstStyle/>
                    <a:p>
                      <a:r>
                        <a:rPr lang="en-US" dirty="0" smtClean="0"/>
                        <a:t>Low</a:t>
                      </a:r>
                      <a:endParaRPr lang="en-US" dirty="0"/>
                    </a:p>
                  </a:txBody>
                  <a:tcPr/>
                </a:tc>
                <a:tc>
                  <a:txBody>
                    <a:bodyPr/>
                    <a:lstStyle/>
                    <a:p>
                      <a:r>
                        <a:rPr lang="en-US" dirty="0" smtClean="0"/>
                        <a:t>High </a:t>
                      </a:r>
                      <a:endParaRPr lang="en-US" dirty="0"/>
                    </a:p>
                  </a:txBody>
                  <a:tcPr/>
                </a:tc>
              </a:tr>
              <a:tr h="370840">
                <a:tc>
                  <a:txBody>
                    <a:bodyPr/>
                    <a:lstStyle/>
                    <a:p>
                      <a:r>
                        <a:rPr lang="en-US" dirty="0" smtClean="0"/>
                        <a:t>CANTRAST RATIO</a:t>
                      </a:r>
                      <a:endParaRPr lang="en-US" dirty="0"/>
                    </a:p>
                  </a:txBody>
                  <a:tcPr/>
                </a:tc>
                <a:tc>
                  <a:txBody>
                    <a:bodyPr/>
                    <a:lstStyle/>
                    <a:p>
                      <a:r>
                        <a:rPr lang="en-US" dirty="0" smtClean="0"/>
                        <a:t>best</a:t>
                      </a:r>
                      <a:endParaRPr lang="en-US" dirty="0"/>
                    </a:p>
                  </a:txBody>
                  <a:tcPr/>
                </a:tc>
                <a:tc>
                  <a:txBody>
                    <a:bodyPr/>
                    <a:lstStyle/>
                    <a:p>
                      <a:r>
                        <a:rPr lang="en-US" dirty="0" smtClean="0"/>
                        <a:t>mediocre</a:t>
                      </a:r>
                      <a:endParaRPr lang="en-US" dirty="0"/>
                    </a:p>
                  </a:txBody>
                  <a:tcPr/>
                </a:tc>
                <a:tc>
                  <a:txBody>
                    <a:bodyPr/>
                    <a:lstStyle/>
                    <a:p>
                      <a:r>
                        <a:rPr lang="en-US" dirty="0" smtClean="0"/>
                        <a:t>good</a:t>
                      </a:r>
                      <a:endParaRPr lang="en-US" dirty="0"/>
                    </a:p>
                  </a:txBody>
                  <a:tcPr/>
                </a:tc>
                <a:tc>
                  <a:txBody>
                    <a:bodyPr/>
                    <a:lstStyle/>
                    <a:p>
                      <a:r>
                        <a:rPr lang="en-US" dirty="0" smtClean="0"/>
                        <a:t>Really Good</a:t>
                      </a:r>
                      <a:endParaRPr lang="en-US" dirty="0"/>
                    </a:p>
                  </a:txBody>
                  <a:tcPr/>
                </a:tc>
              </a:tr>
              <a:tr h="370840">
                <a:tc>
                  <a:txBody>
                    <a:bodyPr/>
                    <a:lstStyle/>
                    <a:p>
                      <a:r>
                        <a:rPr lang="en-US" dirty="0" smtClean="0"/>
                        <a:t>SPEED</a:t>
                      </a:r>
                      <a:endParaRPr lang="en-US" dirty="0"/>
                    </a:p>
                  </a:txBody>
                  <a:tcPr/>
                </a:tc>
                <a:tc>
                  <a:txBody>
                    <a:bodyPr/>
                    <a:lstStyle/>
                    <a:p>
                      <a:r>
                        <a:rPr lang="en-US" dirty="0" smtClean="0"/>
                        <a:t>Good</a:t>
                      </a:r>
                      <a:endParaRPr lang="en-US" dirty="0"/>
                    </a:p>
                  </a:txBody>
                  <a:tcPr/>
                </a:tc>
                <a:tc>
                  <a:txBody>
                    <a:bodyPr/>
                    <a:lstStyle/>
                    <a:p>
                      <a:r>
                        <a:rPr lang="en-US" dirty="0" smtClean="0"/>
                        <a:t>Fast</a:t>
                      </a:r>
                      <a:endParaRPr lang="en-US" dirty="0"/>
                    </a:p>
                  </a:txBody>
                  <a:tcPr/>
                </a:tc>
                <a:tc>
                  <a:txBody>
                    <a:bodyPr/>
                    <a:lstStyle/>
                    <a:p>
                      <a:r>
                        <a:rPr lang="en-US" dirty="0" smtClean="0"/>
                        <a:t>Slow</a:t>
                      </a:r>
                      <a:endParaRPr lang="en-US" dirty="0"/>
                    </a:p>
                  </a:txBody>
                  <a:tcPr/>
                </a:tc>
                <a:tc>
                  <a:txBody>
                    <a:bodyPr/>
                    <a:lstStyle/>
                    <a:p>
                      <a:r>
                        <a:rPr lang="en-US" dirty="0" smtClean="0"/>
                        <a:t>High</a:t>
                      </a:r>
                      <a:endParaRPr lang="en-US" dirty="0"/>
                    </a:p>
                  </a:txBody>
                  <a:tcPr/>
                </a:tc>
              </a:tr>
              <a:tr h="370840">
                <a:tc>
                  <a:txBody>
                    <a:bodyPr/>
                    <a:lstStyle/>
                    <a:p>
                      <a:r>
                        <a:rPr lang="en-US" dirty="0" smtClean="0"/>
                        <a:t>EMISSIONS</a:t>
                      </a:r>
                      <a:endParaRPr lang="en-US" dirty="0"/>
                    </a:p>
                  </a:txBody>
                  <a:tcPr/>
                </a:tc>
                <a:tc>
                  <a:txBody>
                    <a:bodyPr/>
                    <a:lstStyle/>
                    <a:p>
                      <a:r>
                        <a:rPr lang="en-US" dirty="0" smtClean="0"/>
                        <a:t>Worst Emission</a:t>
                      </a:r>
                      <a:endParaRPr lang="en-US" dirty="0"/>
                    </a:p>
                  </a:txBody>
                  <a:tcPr/>
                </a:tc>
                <a:tc>
                  <a:txBody>
                    <a:bodyPr/>
                    <a:lstStyle/>
                    <a:p>
                      <a:r>
                        <a:rPr lang="en-US" dirty="0" smtClean="0"/>
                        <a:t>No</a:t>
                      </a:r>
                      <a:r>
                        <a:rPr lang="en-US" baseline="0" dirty="0" smtClean="0"/>
                        <a:t> Emission</a:t>
                      </a:r>
                      <a:endParaRPr lang="en-US" dirty="0"/>
                    </a:p>
                  </a:txBody>
                  <a:tcPr/>
                </a:tc>
                <a:tc>
                  <a:txBody>
                    <a:bodyPr/>
                    <a:lstStyle/>
                    <a:p>
                      <a:r>
                        <a:rPr lang="en-US" dirty="0" smtClean="0"/>
                        <a:t>No Emission</a:t>
                      </a:r>
                      <a:endParaRPr lang="en-US" dirty="0"/>
                    </a:p>
                  </a:txBody>
                  <a:tcPr/>
                </a:tc>
                <a:tc>
                  <a:txBody>
                    <a:bodyPr/>
                    <a:lstStyle/>
                    <a:p>
                      <a:r>
                        <a:rPr lang="en-US" dirty="0" smtClean="0"/>
                        <a:t>Bad Emission</a:t>
                      </a:r>
                      <a:endParaRPr lang="en-US" dirty="0"/>
                    </a:p>
                  </a:txBody>
                  <a:tcPr/>
                </a:tc>
              </a:tr>
            </a:tbl>
          </a:graphicData>
        </a:graphic>
      </p:graphicFrame>
      <p:sp>
        <p:nvSpPr>
          <p:cNvPr id="6" name="Slide Number Placeholder 5"/>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xmlns="" val="3563803148"/>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a:t>
            </a:r>
            <a:endParaRPr lang="en-US" dirty="0"/>
          </a:p>
        </p:txBody>
      </p:sp>
      <p:sp>
        <p:nvSpPr>
          <p:cNvPr id="3" name="Content Placeholder 2"/>
          <p:cNvSpPr>
            <a:spLocks noGrp="1"/>
          </p:cNvSpPr>
          <p:nvPr>
            <p:ph idx="1"/>
          </p:nvPr>
        </p:nvSpPr>
        <p:spPr/>
        <p:txBody>
          <a:bodyPr/>
          <a:lstStyle/>
          <a:p>
            <a:pPr marL="0" indent="0">
              <a:buNone/>
            </a:pPr>
            <a:r>
              <a:rPr lang="en-US" dirty="0" smtClean="0"/>
              <a:t>I would like to thank  my sir </a:t>
            </a:r>
            <a:r>
              <a:rPr lang="en-US" b="1" dirty="0" smtClean="0"/>
              <a:t>Mr. </a:t>
            </a:r>
            <a:r>
              <a:rPr lang="en-US" b="1" dirty="0" err="1" smtClean="0"/>
              <a:t>Umesh</a:t>
            </a:r>
            <a:r>
              <a:rPr lang="en-US" b="1" dirty="0" smtClean="0"/>
              <a:t>  Gupta Assistant Professor of CS Department</a:t>
            </a:r>
            <a:r>
              <a:rPr lang="en-US" dirty="0" smtClean="0">
                <a:effectLst>
                  <a:outerShdw blurRad="38100" dist="38100" dir="2700000" algn="tl">
                    <a:srgbClr val="000000">
                      <a:alpha val="43137"/>
                    </a:srgbClr>
                  </a:outerShdw>
                </a:effectLst>
              </a:rPr>
              <a:t> to give this opportunity to give presentation and motivate me </a:t>
            </a:r>
            <a:endParaRPr lang="en-US" b="1"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xmlns="" val="376504784"/>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marL="0" indent="0">
              <a:buNone/>
            </a:pPr>
            <a:r>
              <a:rPr lang="en-US" dirty="0" smtClean="0"/>
              <a:t>[1] (</a:t>
            </a:r>
            <a:r>
              <a:rPr lang="en-US" dirty="0" smtClean="0"/>
              <a:t>2016,24 ) </a:t>
            </a:r>
            <a:r>
              <a:rPr lang="en-US" dirty="0" smtClean="0"/>
              <a:t>“Color CRT Monitor” Available:</a:t>
            </a:r>
          </a:p>
          <a:p>
            <a:pPr marL="0" indent="0">
              <a:buNone/>
            </a:pPr>
            <a:r>
              <a:rPr lang="en-US" dirty="0" smtClean="0"/>
              <a:t>[https://www.google.co.in/#q=colour+crt+monitor]</a:t>
            </a:r>
          </a:p>
          <a:p>
            <a:pPr marL="0" indent="0">
              <a:buNone/>
            </a:pPr>
            <a:r>
              <a:rPr lang="en-US" dirty="0" smtClean="0"/>
              <a:t>[2] Donald </a:t>
            </a:r>
            <a:r>
              <a:rPr lang="en-US" dirty="0" err="1" smtClean="0"/>
              <a:t>D.Hearn</a:t>
            </a:r>
            <a:r>
              <a:rPr lang="en-US" dirty="0" smtClean="0"/>
              <a:t>  ,</a:t>
            </a:r>
            <a:r>
              <a:rPr lang="en-US" dirty="0" err="1" smtClean="0"/>
              <a:t>M.Pauline</a:t>
            </a:r>
            <a:r>
              <a:rPr lang="en-US" dirty="0" smtClean="0"/>
              <a:t> Baker,2</a:t>
            </a:r>
            <a:r>
              <a:rPr lang="en-US" baseline="30000" dirty="0" smtClean="0"/>
              <a:t>nd</a:t>
            </a:r>
            <a:r>
              <a:rPr lang="en-US" dirty="0" smtClean="0"/>
              <a:t> Edition,PEARSON,1997,pp 62-64.</a:t>
            </a:r>
          </a:p>
          <a:p>
            <a:pPr marL="0" indent="0">
              <a:buNone/>
            </a:pP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xmlns="" val="1983182891"/>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QUERY</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                                                  </a:t>
            </a:r>
          </a:p>
          <a:p>
            <a:pPr marL="0" indent="0">
              <a:buNone/>
            </a:pPr>
            <a:r>
              <a:rPr lang="en-US" dirty="0"/>
              <a:t> </a:t>
            </a:r>
            <a:r>
              <a:rPr lang="en-US" dirty="0" smtClean="0"/>
              <a:t>                                        </a:t>
            </a:r>
          </a:p>
          <a:p>
            <a:pPr marL="0" indent="0">
              <a:buNone/>
            </a:pPr>
            <a:r>
              <a:rPr lang="en-US" sz="9600" dirty="0"/>
              <a:t> </a:t>
            </a:r>
            <a:r>
              <a:rPr lang="en-US" sz="9600" dirty="0" smtClean="0"/>
              <a:t>              ?????............</a:t>
            </a:r>
            <a:endParaRPr lang="en-US" sz="9600" dirty="0"/>
          </a:p>
          <a:p>
            <a:pPr marL="0" indent="0">
              <a:buNone/>
            </a:pPr>
            <a:r>
              <a:rPr lang="en-US" sz="9600" dirty="0" smtClean="0"/>
              <a:t>                                    </a:t>
            </a:r>
            <a:endParaRPr lang="en-US" sz="9600"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18</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272213" y="2666999"/>
            <a:ext cx="3686175" cy="307657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085975" y="2556932"/>
            <a:ext cx="4186237" cy="3318935"/>
          </a:xfrm>
          <a:prstGeom prst="rect">
            <a:avLst/>
          </a:prstGeom>
        </p:spPr>
      </p:pic>
    </p:spTree>
    <p:extLst>
      <p:ext uri="{BB962C8B-B14F-4D97-AF65-F5344CB8AC3E}">
        <p14:creationId xmlns:p14="http://schemas.microsoft.com/office/powerpoint/2010/main" xmlns="" val="138096915"/>
      </p:ext>
    </p:extLst>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95402" y="982132"/>
            <a:ext cx="9601196" cy="4986868"/>
          </a:xfrm>
        </p:spPr>
        <p:txBody>
          <a:bodyPr>
            <a:normAutofit/>
          </a:bodyPr>
          <a:lstStyle/>
          <a:p>
            <a:r>
              <a:rPr lang="en-US" sz="7200" dirty="0" smtClean="0"/>
              <a:t>TAHNK YOU</a:t>
            </a:r>
            <a:endParaRPr lang="en-US" sz="7200"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19</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14363" y="702732"/>
            <a:ext cx="10944225" cy="5155143"/>
          </a:xfrm>
          <a:prstGeom prst="rect">
            <a:avLst/>
          </a:prstGeom>
        </p:spPr>
      </p:pic>
    </p:spTree>
    <p:extLst>
      <p:ext uri="{BB962C8B-B14F-4D97-AF65-F5344CB8AC3E}">
        <p14:creationId xmlns:p14="http://schemas.microsoft.com/office/powerpoint/2010/main" xmlns="" val="4067762512"/>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a:t>
            </a:r>
            <a:endParaRPr lang="en-US" dirty="0"/>
          </a:p>
        </p:txBody>
      </p:sp>
      <p:sp>
        <p:nvSpPr>
          <p:cNvPr id="3" name="Content Placeholder 2"/>
          <p:cNvSpPr>
            <a:spLocks noGrp="1"/>
          </p:cNvSpPr>
          <p:nvPr>
            <p:ph idx="1"/>
          </p:nvPr>
        </p:nvSpPr>
        <p:spPr/>
        <p:txBody>
          <a:bodyPr>
            <a:normAutofit fontScale="62500" lnSpcReduction="20000"/>
          </a:bodyPr>
          <a:lstStyle/>
          <a:p>
            <a:r>
              <a:rPr lang="en-US" sz="2600" dirty="0" smtClean="0">
                <a:effectLst>
                  <a:outerShdw blurRad="38100" dist="38100" dir="2700000" algn="tl">
                    <a:srgbClr val="000000">
                      <a:alpha val="43137"/>
                    </a:srgbClr>
                  </a:outerShdw>
                </a:effectLst>
              </a:rPr>
              <a:t>INTRODUCTION</a:t>
            </a:r>
          </a:p>
          <a:p>
            <a:r>
              <a:rPr lang="en-US" sz="2600" dirty="0" smtClean="0">
                <a:effectLst>
                  <a:outerShdw blurRad="38100" dist="38100" dir="2700000" algn="tl">
                    <a:srgbClr val="000000">
                      <a:alpha val="43137"/>
                    </a:srgbClr>
                  </a:outerShdw>
                </a:effectLst>
              </a:rPr>
              <a:t>HISTORY</a:t>
            </a:r>
          </a:p>
          <a:p>
            <a:r>
              <a:rPr lang="en-US" sz="2600" dirty="0" smtClean="0">
                <a:effectLst>
                  <a:outerShdw blurRad="38100" dist="38100" dir="2700000" algn="tl">
                    <a:srgbClr val="000000">
                      <a:alpha val="43137"/>
                    </a:srgbClr>
                  </a:outerShdw>
                </a:effectLst>
              </a:rPr>
              <a:t>WORKING</a:t>
            </a:r>
          </a:p>
          <a:p>
            <a:r>
              <a:rPr lang="en-US" sz="2600" dirty="0" smtClean="0">
                <a:effectLst>
                  <a:outerShdw blurRad="38100" dist="38100" dir="2700000" algn="tl">
                    <a:srgbClr val="000000">
                      <a:alpha val="43137"/>
                    </a:srgbClr>
                  </a:outerShdw>
                </a:effectLst>
              </a:rPr>
              <a:t>MERITS</a:t>
            </a:r>
          </a:p>
          <a:p>
            <a:r>
              <a:rPr lang="en-US" sz="2600" dirty="0" smtClean="0">
                <a:effectLst>
                  <a:outerShdw blurRad="38100" dist="38100" dir="2700000" algn="tl">
                    <a:srgbClr val="000000">
                      <a:alpha val="43137"/>
                    </a:srgbClr>
                  </a:outerShdw>
                </a:effectLst>
              </a:rPr>
              <a:t>DEMERITS </a:t>
            </a:r>
          </a:p>
          <a:p>
            <a:r>
              <a:rPr lang="en-US" sz="2600" dirty="0" smtClean="0">
                <a:effectLst>
                  <a:outerShdw blurRad="38100" dist="38100" dir="2700000" algn="tl">
                    <a:srgbClr val="000000">
                      <a:alpha val="43137"/>
                    </a:srgbClr>
                  </a:outerShdw>
                </a:effectLst>
              </a:rPr>
              <a:t>COMPERSION</a:t>
            </a:r>
          </a:p>
          <a:p>
            <a:r>
              <a:rPr lang="en-US" sz="2600" dirty="0" smtClean="0">
                <a:effectLst>
                  <a:outerShdw blurRad="38100" dist="38100" dir="2700000" algn="tl">
                    <a:srgbClr val="000000">
                      <a:alpha val="43137"/>
                    </a:srgbClr>
                  </a:outerShdw>
                </a:effectLst>
              </a:rPr>
              <a:t>FUTURE SCOPE</a:t>
            </a:r>
          </a:p>
          <a:p>
            <a:r>
              <a:rPr lang="en-US" sz="2600" dirty="0" smtClean="0">
                <a:effectLst>
                  <a:outerShdw blurRad="38100" dist="38100" dir="2700000" algn="tl">
                    <a:srgbClr val="000000">
                      <a:alpha val="43137"/>
                    </a:srgbClr>
                  </a:outerShdw>
                </a:effectLst>
              </a:rPr>
              <a:t>ACKNOWLEDGEMENT</a:t>
            </a:r>
          </a:p>
          <a:p>
            <a:r>
              <a:rPr lang="en-US" sz="2600" dirty="0" smtClean="0">
                <a:effectLst>
                  <a:outerShdw blurRad="38100" dist="38100" dir="2700000" algn="tl">
                    <a:srgbClr val="000000">
                      <a:alpha val="43137"/>
                    </a:srgbClr>
                  </a:outerShdw>
                </a:effectLst>
              </a:rPr>
              <a:t>REFERENCES</a:t>
            </a:r>
          </a:p>
          <a:p>
            <a:r>
              <a:rPr lang="en-US" sz="2600" dirty="0" smtClean="0">
                <a:effectLst>
                  <a:outerShdw blurRad="38100" dist="38100" dir="2700000" algn="tl">
                    <a:srgbClr val="000000">
                      <a:alpha val="43137"/>
                    </a:srgbClr>
                  </a:outerShdw>
                </a:effectLst>
              </a:rPr>
              <a:t>ANY QUERY</a:t>
            </a:r>
          </a:p>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xmlns="" val="3362936394"/>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INTRODUCTION</a:t>
            </a:r>
            <a:endParaRPr lang="en-US" sz="4800" dirty="0"/>
          </a:p>
        </p:txBody>
      </p:sp>
      <p:sp>
        <p:nvSpPr>
          <p:cNvPr id="3" name="Content Placeholder 2"/>
          <p:cNvSpPr>
            <a:spLocks noGrp="1"/>
          </p:cNvSpPr>
          <p:nvPr>
            <p:ph idx="1"/>
          </p:nvPr>
        </p:nvSpPr>
        <p:spPr/>
        <p:txBody>
          <a:bodyPr/>
          <a:lstStyle/>
          <a:p>
            <a:r>
              <a:rPr lang="en-US" dirty="0" smtClean="0"/>
              <a:t>Color CRT monitor display picture by using combination of phosphors that emit different colored light.</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xmlns="" val="593882628"/>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lstStyle/>
          <a:p>
            <a:r>
              <a:rPr lang="en-US" dirty="0" smtClean="0"/>
              <a:t>One of the </a:t>
            </a:r>
            <a:r>
              <a:rPr lang="en-US" dirty="0" err="1" smtClean="0"/>
              <a:t>earlist</a:t>
            </a:r>
            <a:r>
              <a:rPr lang="en-US" dirty="0" smtClean="0"/>
              <a:t> electronic display is cathode ray tube ,which was made in 1992.</a:t>
            </a:r>
          </a:p>
          <a:p>
            <a:r>
              <a:rPr lang="en-US" dirty="0" smtClean="0"/>
              <a:t>The first commercial color CRT was produced in 1954.</a:t>
            </a:r>
          </a:p>
          <a:p>
            <a:r>
              <a:rPr lang="en-US" dirty="0" smtClean="0"/>
              <a:t>CRT were single popular display technology for half a century.</a:t>
            </a:r>
          </a:p>
          <a:p>
            <a:endParaRPr lang="en-US" dirty="0" smtClean="0"/>
          </a:p>
        </p:txBody>
      </p:sp>
      <p:sp>
        <p:nvSpPr>
          <p:cNvPr id="6" name="Slide Number Placeholder 5"/>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xmlns="" val="2132593852"/>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600076" y="700089"/>
            <a:ext cx="3138118" cy="3560878"/>
          </a:xfrm>
        </p:spPr>
      </p:pic>
      <p:sp>
        <p:nvSpPr>
          <p:cNvPr id="6" name="Slide Number Placeholder 5"/>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323984" y="3935393"/>
            <a:ext cx="3058392" cy="198743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248158" y="757607"/>
            <a:ext cx="4134218" cy="3323719"/>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8382376" y="732323"/>
            <a:ext cx="2537983" cy="2630193"/>
          </a:xfrm>
          <a:prstGeom prst="rect">
            <a:avLst/>
          </a:prstGeom>
        </p:spPr>
      </p:pic>
    </p:spTree>
    <p:extLst>
      <p:ext uri="{BB962C8B-B14F-4D97-AF65-F5344CB8AC3E}">
        <p14:creationId xmlns:p14="http://schemas.microsoft.com/office/powerpoint/2010/main" xmlns="" val="2870674412"/>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a:t>
            </a:r>
            <a:endParaRPr lang="en-US" dirty="0"/>
          </a:p>
        </p:txBody>
      </p:sp>
      <p:sp>
        <p:nvSpPr>
          <p:cNvPr id="3" name="Content Placeholder 2"/>
          <p:cNvSpPr>
            <a:spLocks noGrp="1"/>
          </p:cNvSpPr>
          <p:nvPr>
            <p:ph idx="1"/>
          </p:nvPr>
        </p:nvSpPr>
        <p:spPr/>
        <p:txBody>
          <a:bodyPr/>
          <a:lstStyle/>
          <a:p>
            <a:pPr marL="0" indent="0">
              <a:buNone/>
            </a:pPr>
            <a:r>
              <a:rPr lang="en-US" dirty="0" smtClean="0"/>
              <a:t>BEAM PENETRATION :</a:t>
            </a:r>
          </a:p>
          <a:p>
            <a:r>
              <a:rPr lang="en-US" dirty="0" smtClean="0"/>
              <a:t>The beam penetration method for displaying color pictures has been used with random scan monitors .Two layers of phosphor usually red and green are coated on to the inside of CRT .</a:t>
            </a:r>
          </a:p>
          <a:p>
            <a:r>
              <a:rPr lang="en-US" dirty="0" smtClean="0"/>
              <a:t>The speed of the electrons and hence the screen color at any point is controlled by the acceleration voltage.</a:t>
            </a:r>
          </a:p>
          <a:p>
            <a:pPr marL="0" indent="0">
              <a:buNone/>
            </a:pP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xmlns="" val="3227465024"/>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728663" y="614364"/>
            <a:ext cx="10772775" cy="5245100"/>
          </a:xfrm>
        </p:spPr>
      </p:pic>
      <p:sp>
        <p:nvSpPr>
          <p:cNvPr id="6" name="Slide Number Placeholder 5"/>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xmlns="" val="2108441351"/>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CONTINUE……..</a:t>
            </a:r>
            <a:endParaRPr lang="en-US" dirty="0"/>
          </a:p>
        </p:txBody>
      </p:sp>
      <p:sp>
        <p:nvSpPr>
          <p:cNvPr id="3" name="Content Placeholder 2"/>
          <p:cNvSpPr>
            <a:spLocks noGrp="1"/>
          </p:cNvSpPr>
          <p:nvPr>
            <p:ph idx="1"/>
          </p:nvPr>
        </p:nvSpPr>
        <p:spPr/>
        <p:txBody>
          <a:bodyPr/>
          <a:lstStyle/>
          <a:p>
            <a:pPr marL="0" indent="0" algn="just">
              <a:buNone/>
            </a:pPr>
            <a:r>
              <a:rPr lang="en-US" dirty="0" smtClean="0"/>
              <a:t>SHADOW MASK</a:t>
            </a:r>
          </a:p>
          <a:p>
            <a:pPr algn="just"/>
            <a:r>
              <a:rPr lang="en-US" dirty="0" smtClean="0"/>
              <a:t>Shadow mask CRT has three phosphor color dots at each pixel position. This type of CRT has three electron gun . A shadow grid just behind the phosphor coted screen. Delta </a:t>
            </a:r>
            <a:r>
              <a:rPr lang="en-US" dirty="0" err="1" smtClean="0"/>
              <a:t>delta</a:t>
            </a:r>
            <a:r>
              <a:rPr lang="en-US" dirty="0" smtClean="0"/>
              <a:t> shadow mask method commonly used in color CRT system.</a:t>
            </a:r>
          </a:p>
          <a:p>
            <a:pPr algn="just"/>
            <a:r>
              <a:rPr lang="en-US" dirty="0" smtClean="0"/>
              <a:t>The 3 electron beams are denoted and focused as a group onto the shadow mask when the 3 beams pass through a hole in  the shadow mask they activated a dot triangle which appears as a small spot on the screen.</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xmlns="" val="1755386071"/>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985838" y="982132"/>
            <a:ext cx="10458450" cy="4986868"/>
          </a:xfrm>
        </p:spPr>
      </p:pic>
      <p:sp>
        <p:nvSpPr>
          <p:cNvPr id="6" name="Slide Number Placeholder 5"/>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xmlns="" val="2255020368"/>
      </p:ext>
    </p:extLst>
  </p:cSld>
  <p:clrMapOvr>
    <a:masterClrMapping/>
  </p:clrMapOvr>
  <p:transition spd="med">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504</TotalTime>
  <Words>501</Words>
  <Application>Microsoft Office PowerPoint</Application>
  <PresentationFormat>Custom</PresentationFormat>
  <Paragraphs>119</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Organic</vt:lpstr>
      <vt:lpstr>Color CRT Monitors</vt:lpstr>
      <vt:lpstr>INDEX</vt:lpstr>
      <vt:lpstr>INTRODUCTION</vt:lpstr>
      <vt:lpstr>HISTORY</vt:lpstr>
      <vt:lpstr>Slide 5</vt:lpstr>
      <vt:lpstr>WORKING</vt:lpstr>
      <vt:lpstr>Slide 7</vt:lpstr>
      <vt:lpstr>WORKING CONTINUE……..</vt:lpstr>
      <vt:lpstr>Slide 9</vt:lpstr>
      <vt:lpstr>WORKING</vt:lpstr>
      <vt:lpstr>WORKING CONTINUE…….</vt:lpstr>
      <vt:lpstr>WORKING CONTINUE………</vt:lpstr>
      <vt:lpstr>MERITS</vt:lpstr>
      <vt:lpstr>DEMERITS</vt:lpstr>
      <vt:lpstr>DIFFERENCES</vt:lpstr>
      <vt:lpstr>ACKNOWLEDGEMENT</vt:lpstr>
      <vt:lpstr>REFERENCES</vt:lpstr>
      <vt:lpstr>ANY QUERY</vt:lpstr>
      <vt:lpstr>TAHNK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 crt monitors</dc:title>
  <dc:creator>Vaishali Bhardwaj</dc:creator>
  <cp:lastModifiedBy>a</cp:lastModifiedBy>
  <cp:revision>48</cp:revision>
  <dcterms:created xsi:type="dcterms:W3CDTF">2014-08-21T00:23:37Z</dcterms:created>
  <dcterms:modified xsi:type="dcterms:W3CDTF">2016-07-22T07:11:11Z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