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74" r:id="rId13"/>
    <p:sldId id="267" r:id="rId14"/>
    <p:sldId id="275" r:id="rId15"/>
    <p:sldId id="268" r:id="rId16"/>
    <p:sldId id="276" r:id="rId17"/>
    <p:sldId id="277" r:id="rId18"/>
    <p:sldId id="269" r:id="rId19"/>
    <p:sldId id="271" r:id="rId20"/>
  </p:sldIdLst>
  <p:sldSz cx="9906000" cy="6858000" type="A4"/>
  <p:notesSz cx="6953250" cy="100155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 snapToGrid="0" snapToObjects="1">
      <p:cViewPr varScale="1">
        <p:scale>
          <a:sx n="66" d="100"/>
          <a:sy n="66" d="100"/>
        </p:scale>
        <p:origin x="-1056" y="-102"/>
      </p:cViewPr>
      <p:guideLst>
        <p:guide orient="horz" pos="3744"/>
        <p:guide pos="5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7100" y="4760913"/>
            <a:ext cx="5099050" cy="421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492" tIns="45926" rIns="93492" bIns="459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notes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873125"/>
            <a:ext cx="5072062" cy="35115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2813" y="228600"/>
            <a:ext cx="1957387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0650" y="228600"/>
            <a:ext cx="5719763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390650" y="1905000"/>
            <a:ext cx="3800475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3525" y="1905000"/>
            <a:ext cx="3800475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0650" y="1905000"/>
            <a:ext cx="3800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3525" y="1905000"/>
            <a:ext cx="3800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255588" y="0"/>
            <a:ext cx="9637712" cy="6845300"/>
            <a:chOff x="161" y="0"/>
            <a:chExt cx="6071" cy="4312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auto">
            <a:xfrm>
              <a:off x="161" y="0"/>
              <a:ext cx="163" cy="4312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300" y="0"/>
              <a:ext cx="255" cy="2940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20" y="0"/>
              <a:ext cx="739" cy="2112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277" y="0"/>
              <a:ext cx="208" cy="2448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404" y="924"/>
              <a:ext cx="359" cy="768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347" y="888"/>
              <a:ext cx="5885" cy="84"/>
            </a:xfrm>
            <a:prstGeom prst="rect">
              <a:avLst/>
            </a:prstGeom>
            <a:gradFill rotWithShape="0">
              <a:gsLst>
                <a:gs pos="0">
                  <a:srgbClr val="919191">
                    <a:gamma/>
                    <a:tint val="20000"/>
                    <a:invGamma/>
                  </a:srgbClr>
                </a:gs>
                <a:gs pos="100000">
                  <a:srgbClr val="919191"/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65" y="888"/>
              <a:ext cx="60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22860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90650" y="1905000"/>
            <a:ext cx="775335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9401175" y="6486525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71056C78-9083-4352-BE9B-BF2A8685BF48}" type="slidenum">
              <a:rPr lang="en-US" sz="1400" b="0" i="1"/>
              <a:pPr algn="r"/>
              <a:t>‹#›</a:t>
            </a:fld>
            <a:endParaRPr lang="en-US" sz="1400" b="0" i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pitchFamily="2" charset="2"/>
        <a:buChar char="n"/>
        <a:defRPr sz="3200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800" i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8382000" cy="1143000"/>
          </a:xfrm>
        </p:spPr>
        <p:txBody>
          <a:bodyPr/>
          <a:lstStyle/>
          <a:p>
            <a:pPr algn="ctr"/>
            <a:r>
              <a:rPr lang="en-US"/>
              <a:t>Texture Mapping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9810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Minor Issues</a:t>
            </a:r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Now have two divides per pixel!</a:t>
            </a:r>
          </a:p>
          <a:p>
            <a:r>
              <a:rPr lang="en-US"/>
              <a:t>Some optimisations</a:t>
            </a:r>
          </a:p>
          <a:p>
            <a:pPr lvl="1"/>
            <a:r>
              <a:rPr lang="en-US"/>
              <a:t>only do the divide at end of the spans and interpolate across spans</a:t>
            </a:r>
          </a:p>
          <a:p>
            <a:pPr lvl="1"/>
            <a:r>
              <a:rPr lang="en-US"/>
              <a:t>or only do the divide every n pixels</a:t>
            </a:r>
          </a:p>
          <a:p>
            <a:r>
              <a:rPr lang="en-US"/>
              <a:t>Remaining problem</a:t>
            </a:r>
          </a:p>
          <a:p>
            <a:pPr lvl="1"/>
            <a:r>
              <a:rPr lang="en-US"/>
              <a:t>we have not touched upon how to clip u,v values in 3D or 2D!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Issues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Picking your pixel! </a:t>
            </a:r>
          </a:p>
        </p:txBody>
      </p:sp>
      <p:sp>
        <p:nvSpPr>
          <p:cNvPr id="106502" name="Freeform 6"/>
          <p:cNvSpPr>
            <a:spLocks/>
          </p:cNvSpPr>
          <p:nvPr/>
        </p:nvSpPr>
        <p:spPr bwMode="auto">
          <a:xfrm>
            <a:off x="1809750" y="2990850"/>
            <a:ext cx="2019300" cy="2286000"/>
          </a:xfrm>
          <a:custGeom>
            <a:avLst/>
            <a:gdLst/>
            <a:ahLst/>
            <a:cxnLst>
              <a:cxn ang="0">
                <a:pos x="720" y="0"/>
              </a:cxn>
              <a:cxn ang="0">
                <a:pos x="0" y="1440"/>
              </a:cxn>
              <a:cxn ang="0">
                <a:pos x="1272" y="1092"/>
              </a:cxn>
              <a:cxn ang="0">
                <a:pos x="720" y="0"/>
              </a:cxn>
            </a:cxnLst>
            <a:rect l="0" t="0" r="r" b="b"/>
            <a:pathLst>
              <a:path w="1272" h="1440">
                <a:moveTo>
                  <a:pt x="720" y="0"/>
                </a:moveTo>
                <a:lnTo>
                  <a:pt x="0" y="1440"/>
                </a:lnTo>
                <a:lnTo>
                  <a:pt x="1272" y="1092"/>
                </a:lnTo>
                <a:lnTo>
                  <a:pt x="720" y="0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4" name="Rectangle 8"/>
          <p:cNvSpPr>
            <a:spLocks noChangeArrowheads="1"/>
          </p:cNvSpPr>
          <p:nvPr/>
        </p:nvSpPr>
        <p:spPr bwMode="auto">
          <a:xfrm>
            <a:off x="1981200" y="3429000"/>
            <a:ext cx="1524000" cy="1600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5" name="Line 9"/>
          <p:cNvSpPr>
            <a:spLocks noChangeShapeType="1"/>
          </p:cNvSpPr>
          <p:nvPr/>
        </p:nvSpPr>
        <p:spPr bwMode="auto">
          <a:xfrm>
            <a:off x="2743200" y="34290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Line 10"/>
          <p:cNvSpPr>
            <a:spLocks noChangeShapeType="1"/>
          </p:cNvSpPr>
          <p:nvPr/>
        </p:nvSpPr>
        <p:spPr bwMode="auto">
          <a:xfrm>
            <a:off x="1981200" y="42672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7" name="Line 11"/>
          <p:cNvSpPr>
            <a:spLocks noChangeShapeType="1"/>
          </p:cNvSpPr>
          <p:nvPr/>
        </p:nvSpPr>
        <p:spPr bwMode="auto">
          <a:xfrm>
            <a:off x="2362200" y="34290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8" name="Line 12"/>
          <p:cNvSpPr>
            <a:spLocks noChangeShapeType="1"/>
          </p:cNvSpPr>
          <p:nvPr/>
        </p:nvSpPr>
        <p:spPr bwMode="auto">
          <a:xfrm>
            <a:off x="3124200" y="3429000"/>
            <a:ext cx="0" cy="160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9" name="Line 13"/>
          <p:cNvSpPr>
            <a:spLocks noChangeShapeType="1"/>
          </p:cNvSpPr>
          <p:nvPr/>
        </p:nvSpPr>
        <p:spPr bwMode="auto">
          <a:xfrm>
            <a:off x="1981200" y="38100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0" name="Line 14"/>
          <p:cNvSpPr>
            <a:spLocks noChangeShapeType="1"/>
          </p:cNvSpPr>
          <p:nvPr/>
        </p:nvSpPr>
        <p:spPr bwMode="auto">
          <a:xfrm>
            <a:off x="1981200" y="46482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1" name="Rectangle 15"/>
          <p:cNvSpPr>
            <a:spLocks noChangeArrowheads="1"/>
          </p:cNvSpPr>
          <p:nvPr/>
        </p:nvSpPr>
        <p:spPr bwMode="auto">
          <a:xfrm>
            <a:off x="5257800" y="2971800"/>
            <a:ext cx="2667000" cy="1828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2" name="Freeform 16"/>
          <p:cNvSpPr>
            <a:spLocks/>
          </p:cNvSpPr>
          <p:nvPr/>
        </p:nvSpPr>
        <p:spPr bwMode="auto">
          <a:xfrm>
            <a:off x="5626100" y="3390900"/>
            <a:ext cx="1765300" cy="952500"/>
          </a:xfrm>
          <a:custGeom>
            <a:avLst/>
            <a:gdLst/>
            <a:ahLst/>
            <a:cxnLst>
              <a:cxn ang="0">
                <a:pos x="8" y="312"/>
              </a:cxn>
              <a:cxn ang="0">
                <a:pos x="440" y="600"/>
              </a:cxn>
              <a:cxn ang="0">
                <a:pos x="1112" y="216"/>
              </a:cxn>
              <a:cxn ang="0">
                <a:pos x="500" y="0"/>
              </a:cxn>
              <a:cxn ang="0">
                <a:pos x="8" y="312"/>
              </a:cxn>
            </a:cxnLst>
            <a:rect l="0" t="0" r="r" b="b"/>
            <a:pathLst>
              <a:path w="1112" h="600">
                <a:moveTo>
                  <a:pt x="8" y="312"/>
                </a:moveTo>
                <a:cubicBezTo>
                  <a:pt x="0" y="424"/>
                  <a:pt x="188" y="492"/>
                  <a:pt x="440" y="600"/>
                </a:cubicBezTo>
                <a:cubicBezTo>
                  <a:pt x="1016" y="456"/>
                  <a:pt x="1104" y="328"/>
                  <a:pt x="1112" y="216"/>
                </a:cubicBezTo>
                <a:cubicBezTo>
                  <a:pt x="1112" y="216"/>
                  <a:pt x="908" y="228"/>
                  <a:pt x="500" y="0"/>
                </a:cubicBezTo>
                <a:cubicBezTo>
                  <a:pt x="416" y="156"/>
                  <a:pt x="8" y="312"/>
                  <a:pt x="8" y="312"/>
                </a:cubicBezTo>
                <a:close/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3" name="Text Box 17"/>
          <p:cNvSpPr txBox="1">
            <a:spLocks noChangeArrowheads="1"/>
          </p:cNvSpPr>
          <p:nvPr/>
        </p:nvSpPr>
        <p:spPr bwMode="auto">
          <a:xfrm>
            <a:off x="5948363" y="5181600"/>
            <a:ext cx="10652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image</a:t>
            </a:r>
          </a:p>
        </p:txBody>
      </p:sp>
      <p:sp>
        <p:nvSpPr>
          <p:cNvPr id="106514" name="Rectangle 18"/>
          <p:cNvSpPr>
            <a:spLocks noChangeArrowheads="1"/>
          </p:cNvSpPr>
          <p:nvPr/>
        </p:nvSpPr>
        <p:spPr bwMode="auto">
          <a:xfrm>
            <a:off x="2743200" y="3810000"/>
            <a:ext cx="3810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5" name="Freeform 19"/>
          <p:cNvSpPr>
            <a:spLocks/>
          </p:cNvSpPr>
          <p:nvPr/>
        </p:nvSpPr>
        <p:spPr bwMode="auto">
          <a:xfrm>
            <a:off x="2781300" y="3355975"/>
            <a:ext cx="2838450" cy="511175"/>
          </a:xfrm>
          <a:custGeom>
            <a:avLst/>
            <a:gdLst/>
            <a:ahLst/>
            <a:cxnLst>
              <a:cxn ang="0">
                <a:pos x="0" y="262"/>
              </a:cxn>
              <a:cxn ang="0">
                <a:pos x="1044" y="10"/>
              </a:cxn>
              <a:cxn ang="0">
                <a:pos x="1788" y="322"/>
              </a:cxn>
            </a:cxnLst>
            <a:rect l="0" t="0" r="r" b="b"/>
            <a:pathLst>
              <a:path w="1788" h="322">
                <a:moveTo>
                  <a:pt x="0" y="262"/>
                </a:moveTo>
                <a:cubicBezTo>
                  <a:pt x="174" y="222"/>
                  <a:pt x="746" y="0"/>
                  <a:pt x="1044" y="10"/>
                </a:cubicBezTo>
                <a:cubicBezTo>
                  <a:pt x="1342" y="20"/>
                  <a:pt x="1633" y="257"/>
                  <a:pt x="1788" y="322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7" name="Freeform 21"/>
          <p:cNvSpPr>
            <a:spLocks/>
          </p:cNvSpPr>
          <p:nvPr/>
        </p:nvSpPr>
        <p:spPr bwMode="auto">
          <a:xfrm>
            <a:off x="3124200" y="2635250"/>
            <a:ext cx="3314700" cy="1174750"/>
          </a:xfrm>
          <a:custGeom>
            <a:avLst/>
            <a:gdLst/>
            <a:ahLst/>
            <a:cxnLst>
              <a:cxn ang="0">
                <a:pos x="0" y="740"/>
              </a:cxn>
              <a:cxn ang="0">
                <a:pos x="1284" y="44"/>
              </a:cxn>
              <a:cxn ang="0">
                <a:pos x="2088" y="476"/>
              </a:cxn>
            </a:cxnLst>
            <a:rect l="0" t="0" r="r" b="b"/>
            <a:pathLst>
              <a:path w="2088" h="740">
                <a:moveTo>
                  <a:pt x="0" y="740"/>
                </a:moveTo>
                <a:cubicBezTo>
                  <a:pt x="214" y="624"/>
                  <a:pt x="936" y="88"/>
                  <a:pt x="1284" y="44"/>
                </a:cubicBezTo>
                <a:cubicBezTo>
                  <a:pt x="1632" y="0"/>
                  <a:pt x="1921" y="386"/>
                  <a:pt x="2088" y="47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8" name="Freeform 22"/>
          <p:cNvSpPr>
            <a:spLocks/>
          </p:cNvSpPr>
          <p:nvPr/>
        </p:nvSpPr>
        <p:spPr bwMode="auto">
          <a:xfrm>
            <a:off x="2743200" y="4267200"/>
            <a:ext cx="3581400" cy="176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8" y="1104"/>
              </a:cxn>
              <a:cxn ang="0">
                <a:pos x="2256" y="48"/>
              </a:cxn>
            </a:cxnLst>
            <a:rect l="0" t="0" r="r" b="b"/>
            <a:pathLst>
              <a:path w="2256" h="1112">
                <a:moveTo>
                  <a:pt x="0" y="0"/>
                </a:moveTo>
                <a:cubicBezTo>
                  <a:pt x="76" y="548"/>
                  <a:pt x="152" y="1096"/>
                  <a:pt x="528" y="1104"/>
                </a:cubicBezTo>
                <a:cubicBezTo>
                  <a:pt x="904" y="1112"/>
                  <a:pt x="1580" y="580"/>
                  <a:pt x="2256" y="48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19" name="Freeform 23"/>
          <p:cNvSpPr>
            <a:spLocks/>
          </p:cNvSpPr>
          <p:nvPr/>
        </p:nvSpPr>
        <p:spPr bwMode="auto">
          <a:xfrm>
            <a:off x="3048000" y="3733800"/>
            <a:ext cx="4343400" cy="1536700"/>
          </a:xfrm>
          <a:custGeom>
            <a:avLst/>
            <a:gdLst/>
            <a:ahLst/>
            <a:cxnLst>
              <a:cxn ang="0">
                <a:pos x="0" y="336"/>
              </a:cxn>
              <a:cxn ang="0">
                <a:pos x="1872" y="912"/>
              </a:cxn>
              <a:cxn ang="0">
                <a:pos x="2736" y="0"/>
              </a:cxn>
            </a:cxnLst>
            <a:rect l="0" t="0" r="r" b="b"/>
            <a:pathLst>
              <a:path w="2736" h="968">
                <a:moveTo>
                  <a:pt x="0" y="336"/>
                </a:moveTo>
                <a:cubicBezTo>
                  <a:pt x="708" y="652"/>
                  <a:pt x="1416" y="968"/>
                  <a:pt x="1872" y="912"/>
                </a:cubicBezTo>
                <a:cubicBezTo>
                  <a:pt x="2328" y="856"/>
                  <a:pt x="2532" y="428"/>
                  <a:pt x="2736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Sampling</a:t>
            </a:r>
          </a:p>
        </p:txBody>
      </p:sp>
      <p:sp>
        <p:nvSpPr>
          <p:cNvPr id="1146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pixel maps to a non-rectangular region</a:t>
            </a:r>
          </a:p>
          <a:p>
            <a:r>
              <a:rPr lang="en-US"/>
              <a:t>Usually only perform map on centre of pixel</a:t>
            </a:r>
          </a:p>
          <a:p>
            <a:r>
              <a:rPr lang="en-US"/>
              <a:t>Still have a problem of over-sampling (same texel maps to several pixels) or under-sampling the image (pixels only sparsely sample the texels)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8" name="Rectangle 28"/>
          <p:cNvSpPr>
            <a:spLocks noChangeArrowheads="1"/>
          </p:cNvSpPr>
          <p:nvPr/>
        </p:nvSpPr>
        <p:spPr bwMode="auto">
          <a:xfrm>
            <a:off x="6172200" y="3597275"/>
            <a:ext cx="838200" cy="746125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47" name="Rectangle 27"/>
          <p:cNvSpPr>
            <a:spLocks noChangeArrowheads="1"/>
          </p:cNvSpPr>
          <p:nvPr/>
        </p:nvSpPr>
        <p:spPr bwMode="auto">
          <a:xfrm>
            <a:off x="2362200" y="3597275"/>
            <a:ext cx="838200" cy="746125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Filtering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90650" y="1905000"/>
            <a:ext cx="3790950" cy="4191000"/>
          </a:xfrm>
        </p:spPr>
        <p:txBody>
          <a:bodyPr/>
          <a:lstStyle/>
          <a:p>
            <a:r>
              <a:rPr lang="en-US"/>
              <a:t>Nearest neighbour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Pick pixel with closest centre</a:t>
            </a:r>
          </a:p>
        </p:txBody>
      </p:sp>
      <p:grpSp>
        <p:nvGrpSpPr>
          <p:cNvPr id="107527" name="Group 7"/>
          <p:cNvGrpSpPr>
            <a:grpSpLocks/>
          </p:cNvGrpSpPr>
          <p:nvPr/>
        </p:nvGrpSpPr>
        <p:grpSpPr bwMode="auto">
          <a:xfrm>
            <a:off x="2362200" y="2743200"/>
            <a:ext cx="1676400" cy="1600200"/>
            <a:chOff x="2352" y="1728"/>
            <a:chExt cx="768" cy="720"/>
          </a:xfrm>
        </p:grpSpPr>
        <p:sp>
          <p:nvSpPr>
            <p:cNvPr id="107524" name="Rectangle 4"/>
            <p:cNvSpPr>
              <a:spLocks noChangeArrowheads="1"/>
            </p:cNvSpPr>
            <p:nvPr/>
          </p:nvSpPr>
          <p:spPr bwMode="auto">
            <a:xfrm>
              <a:off x="2352" y="1728"/>
              <a:ext cx="768" cy="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25" name="Line 5"/>
            <p:cNvSpPr>
              <a:spLocks noChangeShapeType="1"/>
            </p:cNvSpPr>
            <p:nvPr/>
          </p:nvSpPr>
          <p:spPr bwMode="auto">
            <a:xfrm>
              <a:off x="2736" y="1728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26" name="Line 6"/>
            <p:cNvSpPr>
              <a:spLocks noChangeShapeType="1"/>
            </p:cNvSpPr>
            <p:nvPr/>
          </p:nvSpPr>
          <p:spPr bwMode="auto">
            <a:xfrm>
              <a:off x="2352" y="2112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7528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/>
              <a:t>Bilinear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Weighted average based on distance to pixel centre</a:t>
            </a:r>
          </a:p>
        </p:txBody>
      </p:sp>
      <p:sp>
        <p:nvSpPr>
          <p:cNvPr id="107531" name="AutoShape 11"/>
          <p:cNvSpPr>
            <a:spLocks noChangeArrowheads="1"/>
          </p:cNvSpPr>
          <p:nvPr/>
        </p:nvSpPr>
        <p:spPr bwMode="auto">
          <a:xfrm>
            <a:off x="2895600" y="3657600"/>
            <a:ext cx="228600" cy="228600"/>
          </a:xfrm>
          <a:prstGeom prst="plus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7532" name="Group 12"/>
          <p:cNvGrpSpPr>
            <a:grpSpLocks/>
          </p:cNvGrpSpPr>
          <p:nvPr/>
        </p:nvGrpSpPr>
        <p:grpSpPr bwMode="auto">
          <a:xfrm>
            <a:off x="6172200" y="2743200"/>
            <a:ext cx="1676400" cy="1600200"/>
            <a:chOff x="2352" y="1728"/>
            <a:chExt cx="768" cy="720"/>
          </a:xfrm>
        </p:grpSpPr>
        <p:sp>
          <p:nvSpPr>
            <p:cNvPr id="107533" name="Rectangle 13"/>
            <p:cNvSpPr>
              <a:spLocks noChangeArrowheads="1"/>
            </p:cNvSpPr>
            <p:nvPr/>
          </p:nvSpPr>
          <p:spPr bwMode="auto">
            <a:xfrm>
              <a:off x="2352" y="1728"/>
              <a:ext cx="768" cy="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34" name="Line 14"/>
            <p:cNvSpPr>
              <a:spLocks noChangeShapeType="1"/>
            </p:cNvSpPr>
            <p:nvPr/>
          </p:nvSpPr>
          <p:spPr bwMode="auto">
            <a:xfrm>
              <a:off x="2736" y="1728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35" name="Line 15"/>
            <p:cNvSpPr>
              <a:spLocks noChangeShapeType="1"/>
            </p:cNvSpPr>
            <p:nvPr/>
          </p:nvSpPr>
          <p:spPr bwMode="auto">
            <a:xfrm>
              <a:off x="2352" y="2112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7536" name="AutoShape 16"/>
          <p:cNvSpPr>
            <a:spLocks noChangeArrowheads="1"/>
          </p:cNvSpPr>
          <p:nvPr/>
        </p:nvSpPr>
        <p:spPr bwMode="auto">
          <a:xfrm>
            <a:off x="6705600" y="3657600"/>
            <a:ext cx="228600" cy="228600"/>
          </a:xfrm>
          <a:prstGeom prst="plus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49" name="Rectangle 29"/>
          <p:cNvSpPr>
            <a:spLocks noChangeArrowheads="1"/>
          </p:cNvSpPr>
          <p:nvPr/>
        </p:nvSpPr>
        <p:spPr bwMode="auto">
          <a:xfrm>
            <a:off x="7010400" y="3597275"/>
            <a:ext cx="838200" cy="7461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50" name="Rectangle 30"/>
          <p:cNvSpPr>
            <a:spLocks noChangeArrowheads="1"/>
          </p:cNvSpPr>
          <p:nvPr/>
        </p:nvSpPr>
        <p:spPr bwMode="auto">
          <a:xfrm>
            <a:off x="6172200" y="2743200"/>
            <a:ext cx="838200" cy="8540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51" name="Rectangle 31"/>
          <p:cNvSpPr>
            <a:spLocks noChangeArrowheads="1"/>
          </p:cNvSpPr>
          <p:nvPr/>
        </p:nvSpPr>
        <p:spPr bwMode="auto">
          <a:xfrm>
            <a:off x="7010400" y="2743200"/>
            <a:ext cx="838200" cy="854075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Filtering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Bilinear filtering solves (partially) the oversampling problem since it provides smooth shading between pixels</a:t>
            </a:r>
          </a:p>
        </p:txBody>
      </p:sp>
      <p:grpSp>
        <p:nvGrpSpPr>
          <p:cNvPr id="116743" name="Group 7"/>
          <p:cNvGrpSpPr>
            <a:grpSpLocks/>
          </p:cNvGrpSpPr>
          <p:nvPr/>
        </p:nvGrpSpPr>
        <p:grpSpPr bwMode="auto">
          <a:xfrm>
            <a:off x="2971800" y="3657600"/>
            <a:ext cx="1676400" cy="1600200"/>
            <a:chOff x="2352" y="1728"/>
            <a:chExt cx="768" cy="720"/>
          </a:xfrm>
        </p:grpSpPr>
        <p:sp>
          <p:nvSpPr>
            <p:cNvPr id="116744" name="Rectangle 8"/>
            <p:cNvSpPr>
              <a:spLocks noChangeArrowheads="1"/>
            </p:cNvSpPr>
            <p:nvPr/>
          </p:nvSpPr>
          <p:spPr bwMode="auto">
            <a:xfrm>
              <a:off x="2352" y="1728"/>
              <a:ext cx="768" cy="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5" name="Line 9"/>
            <p:cNvSpPr>
              <a:spLocks noChangeShapeType="1"/>
            </p:cNvSpPr>
            <p:nvPr/>
          </p:nvSpPr>
          <p:spPr bwMode="auto">
            <a:xfrm>
              <a:off x="2736" y="1728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6" name="Line 10"/>
            <p:cNvSpPr>
              <a:spLocks noChangeShapeType="1"/>
            </p:cNvSpPr>
            <p:nvPr/>
          </p:nvSpPr>
          <p:spPr bwMode="auto">
            <a:xfrm>
              <a:off x="2352" y="2112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7" name="AutoShape 11"/>
          <p:cNvSpPr>
            <a:spLocks noChangeArrowheads="1"/>
          </p:cNvSpPr>
          <p:nvPr/>
        </p:nvSpPr>
        <p:spPr bwMode="auto">
          <a:xfrm>
            <a:off x="3505200" y="4648200"/>
            <a:ext cx="228600" cy="228600"/>
          </a:xfrm>
          <a:prstGeom prst="plus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8" name="AutoShape 12"/>
          <p:cNvSpPr>
            <a:spLocks noChangeArrowheads="1"/>
          </p:cNvSpPr>
          <p:nvPr/>
        </p:nvSpPr>
        <p:spPr bwMode="auto">
          <a:xfrm>
            <a:off x="4191000" y="4038600"/>
            <a:ext cx="228600" cy="228600"/>
          </a:xfrm>
          <a:prstGeom prst="plus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49" name="AutoShape 13"/>
          <p:cNvSpPr>
            <a:spLocks noChangeArrowheads="1"/>
          </p:cNvSpPr>
          <p:nvPr/>
        </p:nvSpPr>
        <p:spPr bwMode="auto">
          <a:xfrm>
            <a:off x="3810000" y="4343400"/>
            <a:ext cx="228600" cy="228600"/>
          </a:xfrm>
          <a:prstGeom prst="plus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 flipV="1">
            <a:off x="2895600" y="3429000"/>
            <a:ext cx="220980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751" name="Text Box 15"/>
          <p:cNvSpPr txBox="1">
            <a:spLocks noChangeArrowheads="1"/>
          </p:cNvSpPr>
          <p:nvPr/>
        </p:nvSpPr>
        <p:spPr bwMode="auto">
          <a:xfrm>
            <a:off x="1905000" y="5486400"/>
            <a:ext cx="1403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scanline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Mip-Mapping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When undersampling we use mippmapping</a:t>
            </a:r>
          </a:p>
          <a:p>
            <a:r>
              <a:rPr lang="en-US"/>
              <a:t>Resample image at lower resolution</a:t>
            </a:r>
          </a:p>
          <a:p>
            <a:r>
              <a:rPr lang="en-US"/>
              <a:t>Create a “pyramid” of textures.</a:t>
            </a:r>
          </a:p>
          <a:p>
            <a:r>
              <a:rPr lang="en-US"/>
              <a:t>Interpolate texture between two adjacent layers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Texture Pyramid</a:t>
            </a:r>
          </a:p>
        </p:txBody>
      </p:sp>
      <p:pic>
        <p:nvPicPr>
          <p:cNvPr id="118788" name="Picture 4" descr="C:\My Documents\Misc\UCL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971800"/>
            <a:ext cx="2200275" cy="2133600"/>
          </a:xfrm>
          <a:prstGeom prst="rect">
            <a:avLst/>
          </a:prstGeom>
          <a:noFill/>
        </p:spPr>
      </p:pic>
      <p:pic>
        <p:nvPicPr>
          <p:cNvPr id="118789" name="Picture 5" descr="C:\My Documents\Misc\UCL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338513"/>
            <a:ext cx="1285875" cy="1247775"/>
          </a:xfrm>
          <a:prstGeom prst="rect">
            <a:avLst/>
          </a:prstGeom>
          <a:noFill/>
        </p:spPr>
      </p:pic>
      <p:pic>
        <p:nvPicPr>
          <p:cNvPr id="118790" name="Picture 6" descr="C:\My Documents\Misc\UCL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657600"/>
            <a:ext cx="676275" cy="655638"/>
          </a:xfrm>
          <a:prstGeom prst="rect">
            <a:avLst/>
          </a:prstGeom>
          <a:noFill/>
        </p:spPr>
      </p:pic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1600200" y="1752600"/>
            <a:ext cx="775335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Char char="n"/>
            </a:pPr>
            <a:endParaRPr lang="en-GB" sz="3200" b="0" i="1"/>
          </a:p>
        </p:txBody>
      </p:sp>
      <p:pic>
        <p:nvPicPr>
          <p:cNvPr id="118792" name="Picture 8" descr="C:\My Documents\Misc\UCL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829675" y="3875088"/>
            <a:ext cx="85725" cy="82550"/>
          </a:xfrm>
          <a:prstGeom prst="rect">
            <a:avLst/>
          </a:prstGeom>
          <a:noFill/>
        </p:spPr>
      </p:pic>
      <p:sp>
        <p:nvSpPr>
          <p:cNvPr id="118793" name="Text Box 9"/>
          <p:cNvSpPr txBox="1">
            <a:spLocks noChangeArrowheads="1"/>
          </p:cNvSpPr>
          <p:nvPr/>
        </p:nvSpPr>
        <p:spPr bwMode="auto">
          <a:xfrm>
            <a:off x="1757363" y="5334000"/>
            <a:ext cx="13731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128x128</a:t>
            </a:r>
          </a:p>
        </p:txBody>
      </p:sp>
      <p:sp>
        <p:nvSpPr>
          <p:cNvPr id="118796" name="Text Box 12"/>
          <p:cNvSpPr txBox="1">
            <a:spLocks noChangeArrowheads="1"/>
          </p:cNvSpPr>
          <p:nvPr/>
        </p:nvSpPr>
        <p:spPr bwMode="auto">
          <a:xfrm>
            <a:off x="4592638" y="5029200"/>
            <a:ext cx="10334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64x64</a:t>
            </a:r>
          </a:p>
        </p:txBody>
      </p:sp>
      <p:sp>
        <p:nvSpPr>
          <p:cNvPr id="118797" name="Text Box 13"/>
          <p:cNvSpPr txBox="1">
            <a:spLocks noChangeArrowheads="1"/>
          </p:cNvSpPr>
          <p:nvPr/>
        </p:nvSpPr>
        <p:spPr bwMode="auto">
          <a:xfrm>
            <a:off x="6116638" y="4800600"/>
            <a:ext cx="10334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32x32</a:t>
            </a:r>
          </a:p>
        </p:txBody>
      </p:sp>
      <p:sp>
        <p:nvSpPr>
          <p:cNvPr id="118798" name="Text Box 14"/>
          <p:cNvSpPr txBox="1">
            <a:spLocks noChangeArrowheads="1"/>
          </p:cNvSpPr>
          <p:nvPr/>
        </p:nvSpPr>
        <p:spPr bwMode="auto">
          <a:xfrm>
            <a:off x="8547100" y="4495800"/>
            <a:ext cx="6937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1x1</a:t>
            </a:r>
          </a:p>
        </p:txBody>
      </p: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7708900" y="4572000"/>
            <a:ext cx="436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Sampling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Choose two layers based on texel span</a:t>
            </a:r>
          </a:p>
          <a:p>
            <a:pPr lvl="1"/>
            <a:r>
              <a:rPr lang="en-US"/>
              <a:t>Choice is made selecting the two levels where the dv and dv for dx and dy are closest to one</a:t>
            </a:r>
          </a:p>
          <a:p>
            <a:r>
              <a:rPr lang="en-US"/>
              <a:t>Interpolate between four pixels in higher layer and one in lower layer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Environment Mapping</a:t>
            </a:r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/>
              <a:t>Don’t modulate diffuse colour modulate colour based on normal</a:t>
            </a:r>
          </a:p>
          <a:p>
            <a:r>
              <a:rPr lang="en-US" sz="2800"/>
              <a:t>Effectively creates a reflective object</a:t>
            </a:r>
          </a:p>
          <a:p>
            <a:r>
              <a:rPr lang="en-US" sz="2800"/>
              <a:t>The environment map is a surrounding texture</a:t>
            </a:r>
          </a:p>
        </p:txBody>
      </p:sp>
      <p:pic>
        <p:nvPicPr>
          <p:cNvPr id="109574" name="Picture 6" descr="C:\My Documents\T_EnvMa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752600"/>
            <a:ext cx="3771900" cy="4524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Bump Maps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0650" y="1905000"/>
            <a:ext cx="7753350" cy="990600"/>
          </a:xfrm>
        </p:spPr>
        <p:txBody>
          <a:bodyPr/>
          <a:lstStyle/>
          <a:p>
            <a:r>
              <a:rPr lang="en-US"/>
              <a:t>Use a map to perturb the normal for specular lighting </a:t>
            </a:r>
          </a:p>
        </p:txBody>
      </p:sp>
      <p:pic>
        <p:nvPicPr>
          <p:cNvPr id="111620" name="Picture 4" descr="C:\My Documents\EARTH_B_B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3048000"/>
            <a:ext cx="3352800" cy="3352800"/>
          </a:xfrm>
          <a:prstGeom prst="rect">
            <a:avLst/>
          </a:prstGeom>
          <a:noFill/>
        </p:spPr>
      </p:pic>
      <p:pic>
        <p:nvPicPr>
          <p:cNvPr id="111622" name="Picture 6" descr="C:\My Documents\Earth_f_B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086100"/>
            <a:ext cx="32766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Texture mapping</a:t>
            </a:r>
          </a:p>
          <a:p>
            <a:pPr lvl="1">
              <a:lnSpc>
                <a:spcPct val="90000"/>
              </a:lnSpc>
            </a:pPr>
            <a:r>
              <a:rPr lang="en-US"/>
              <a:t>Inverse and Forward Mapping</a:t>
            </a:r>
          </a:p>
          <a:p>
            <a:pPr lvl="1">
              <a:lnSpc>
                <a:spcPct val="90000"/>
              </a:lnSpc>
            </a:pPr>
            <a:r>
              <a:rPr lang="en-US"/>
              <a:t>Bilinear interpolation</a:t>
            </a:r>
          </a:p>
          <a:p>
            <a:pPr lvl="1">
              <a:lnSpc>
                <a:spcPct val="90000"/>
              </a:lnSpc>
            </a:pPr>
            <a:r>
              <a:rPr lang="en-US"/>
              <a:t>Perspective correction</a:t>
            </a:r>
          </a:p>
          <a:p>
            <a:pPr>
              <a:lnSpc>
                <a:spcPct val="90000"/>
              </a:lnSpc>
            </a:pPr>
            <a:r>
              <a:rPr lang="en-US"/>
              <a:t>Mipmapping</a:t>
            </a:r>
          </a:p>
          <a:p>
            <a:pPr>
              <a:lnSpc>
                <a:spcPct val="90000"/>
              </a:lnSpc>
            </a:pPr>
            <a:r>
              <a:rPr lang="en-US"/>
              <a:t>Other forms of mapping</a:t>
            </a:r>
          </a:p>
          <a:p>
            <a:pPr lvl="1">
              <a:lnSpc>
                <a:spcPct val="90000"/>
              </a:lnSpc>
            </a:pPr>
            <a:r>
              <a:rPr lang="en-US"/>
              <a:t>Environment</a:t>
            </a:r>
          </a:p>
          <a:p>
            <a:pPr lvl="1">
              <a:lnSpc>
                <a:spcPct val="90000"/>
              </a:lnSpc>
            </a:pPr>
            <a:r>
              <a:rPr lang="en-US"/>
              <a:t>Bump mapping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Texture Mapping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Why?</a:t>
            </a:r>
          </a:p>
          <a:p>
            <a:pPr lvl="1"/>
            <a:r>
              <a:rPr lang="en-US"/>
              <a:t>Approximation for surface colouring</a:t>
            </a:r>
          </a:p>
          <a:p>
            <a:pPr lvl="1"/>
            <a:r>
              <a:rPr lang="en-US"/>
              <a:t>Efficient packing of flat detail</a:t>
            </a:r>
          </a:p>
          <a:p>
            <a:r>
              <a:rPr lang="en-US"/>
              <a:t>Standard texture mapping modifies </a:t>
            </a:r>
            <a:r>
              <a:rPr lang="en-US" b="1" i="0"/>
              <a:t>diffuse </a:t>
            </a:r>
            <a:r>
              <a:rPr lang="en-US"/>
              <a:t>mapping</a:t>
            </a:r>
          </a:p>
          <a:p>
            <a:pPr lvl="1"/>
            <a:r>
              <a:rPr lang="en-US"/>
              <a:t>Pasting a picture onto the polygon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Inverse Mapping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0650" y="1905000"/>
            <a:ext cx="7753350" cy="1103313"/>
          </a:xfrm>
        </p:spPr>
        <p:txBody>
          <a:bodyPr/>
          <a:lstStyle/>
          <a:p>
            <a:r>
              <a:rPr lang="en-US"/>
              <a:t>Each vertex is associated with a point on an image (u,v)</a:t>
            </a:r>
          </a:p>
        </p:txBody>
      </p:sp>
      <p:pic>
        <p:nvPicPr>
          <p:cNvPr id="97285" name="Picture 5" descr="C:\My Documents\Misc\UCL_logo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3571875"/>
            <a:ext cx="2181225" cy="2644775"/>
          </a:xfrm>
          <a:prstGeom prst="rect">
            <a:avLst/>
          </a:prstGeom>
          <a:noFill/>
        </p:spPr>
      </p:pic>
      <p:sp>
        <p:nvSpPr>
          <p:cNvPr id="97286" name="Freeform 6"/>
          <p:cNvSpPr>
            <a:spLocks/>
          </p:cNvSpPr>
          <p:nvPr/>
        </p:nvSpPr>
        <p:spPr bwMode="auto">
          <a:xfrm>
            <a:off x="1889125" y="3629025"/>
            <a:ext cx="1509713" cy="2395538"/>
          </a:xfrm>
          <a:custGeom>
            <a:avLst/>
            <a:gdLst/>
            <a:ahLst/>
            <a:cxnLst>
              <a:cxn ang="0">
                <a:pos x="310" y="0"/>
              </a:cxn>
              <a:cxn ang="0">
                <a:pos x="0" y="548"/>
              </a:cxn>
              <a:cxn ang="0">
                <a:pos x="507" y="858"/>
              </a:cxn>
              <a:cxn ang="0">
                <a:pos x="310" y="0"/>
              </a:cxn>
            </a:cxnLst>
            <a:rect l="0" t="0" r="r" b="b"/>
            <a:pathLst>
              <a:path w="507" h="858">
                <a:moveTo>
                  <a:pt x="310" y="0"/>
                </a:moveTo>
                <a:lnTo>
                  <a:pt x="0" y="548"/>
                </a:lnTo>
                <a:lnTo>
                  <a:pt x="507" y="858"/>
                </a:lnTo>
                <a:lnTo>
                  <a:pt x="310" y="0"/>
                </a:lnTo>
                <a:close/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7288" name="Picture 8" descr="C:\My Documents\Lecture Slides\2b14\Pictures\pers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26038" y="3354388"/>
            <a:ext cx="3081337" cy="272573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97293" name="Freeform 13"/>
          <p:cNvSpPr>
            <a:spLocks/>
          </p:cNvSpPr>
          <p:nvPr/>
        </p:nvSpPr>
        <p:spPr bwMode="auto">
          <a:xfrm>
            <a:off x="5124450" y="3349625"/>
            <a:ext cx="3087688" cy="2741613"/>
          </a:xfrm>
          <a:custGeom>
            <a:avLst/>
            <a:gdLst/>
            <a:ahLst/>
            <a:cxnLst>
              <a:cxn ang="0">
                <a:pos x="0" y="1707"/>
              </a:cxn>
              <a:cxn ang="0">
                <a:pos x="921" y="0"/>
              </a:cxn>
              <a:cxn ang="0">
                <a:pos x="1945" y="1727"/>
              </a:cxn>
              <a:cxn ang="0">
                <a:pos x="0" y="1707"/>
              </a:cxn>
            </a:cxnLst>
            <a:rect l="0" t="0" r="r" b="b"/>
            <a:pathLst>
              <a:path w="1945" h="1727">
                <a:moveTo>
                  <a:pt x="0" y="1707"/>
                </a:moveTo>
                <a:lnTo>
                  <a:pt x="921" y="0"/>
                </a:lnTo>
                <a:lnTo>
                  <a:pt x="1945" y="1727"/>
                </a:lnTo>
                <a:lnTo>
                  <a:pt x="0" y="1707"/>
                </a:lnTo>
                <a:close/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4" name="Freeform 14"/>
          <p:cNvSpPr>
            <a:spLocks/>
          </p:cNvSpPr>
          <p:nvPr/>
        </p:nvSpPr>
        <p:spPr bwMode="auto">
          <a:xfrm>
            <a:off x="2792413" y="2963863"/>
            <a:ext cx="3776662" cy="1025525"/>
          </a:xfrm>
          <a:custGeom>
            <a:avLst/>
            <a:gdLst/>
            <a:ahLst/>
            <a:cxnLst>
              <a:cxn ang="0">
                <a:pos x="2379" y="243"/>
              </a:cxn>
              <a:cxn ang="0">
                <a:pos x="1179" y="67"/>
              </a:cxn>
              <a:cxn ang="0">
                <a:pos x="0" y="646"/>
              </a:cxn>
            </a:cxnLst>
            <a:rect l="0" t="0" r="r" b="b"/>
            <a:pathLst>
              <a:path w="2379" h="646">
                <a:moveTo>
                  <a:pt x="2379" y="243"/>
                </a:moveTo>
                <a:cubicBezTo>
                  <a:pt x="1977" y="121"/>
                  <a:pt x="1575" y="0"/>
                  <a:pt x="1179" y="67"/>
                </a:cubicBezTo>
                <a:cubicBezTo>
                  <a:pt x="783" y="134"/>
                  <a:pt x="391" y="390"/>
                  <a:pt x="0" y="646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Freeform 15"/>
          <p:cNvSpPr>
            <a:spLocks/>
          </p:cNvSpPr>
          <p:nvPr/>
        </p:nvSpPr>
        <p:spPr bwMode="auto">
          <a:xfrm>
            <a:off x="1871663" y="5270500"/>
            <a:ext cx="3235325" cy="1349375"/>
          </a:xfrm>
          <a:custGeom>
            <a:avLst/>
            <a:gdLst/>
            <a:ahLst/>
            <a:cxnLst>
              <a:cxn ang="0">
                <a:pos x="2038" y="507"/>
              </a:cxn>
              <a:cxn ang="0">
                <a:pos x="859" y="766"/>
              </a:cxn>
              <a:cxn ang="0">
                <a:pos x="0" y="0"/>
              </a:cxn>
            </a:cxnLst>
            <a:rect l="0" t="0" r="r" b="b"/>
            <a:pathLst>
              <a:path w="2038" h="850">
                <a:moveTo>
                  <a:pt x="2038" y="507"/>
                </a:moveTo>
                <a:cubicBezTo>
                  <a:pt x="1618" y="678"/>
                  <a:pt x="1199" y="850"/>
                  <a:pt x="859" y="766"/>
                </a:cubicBezTo>
                <a:cubicBezTo>
                  <a:pt x="519" y="682"/>
                  <a:pt x="259" y="341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296" name="Freeform 16"/>
          <p:cNvSpPr>
            <a:spLocks/>
          </p:cNvSpPr>
          <p:nvPr/>
        </p:nvSpPr>
        <p:spPr bwMode="auto">
          <a:xfrm>
            <a:off x="3398838" y="6042025"/>
            <a:ext cx="4813300" cy="566738"/>
          </a:xfrm>
          <a:custGeom>
            <a:avLst/>
            <a:gdLst/>
            <a:ahLst/>
            <a:cxnLst>
              <a:cxn ang="0">
                <a:pos x="3032" y="31"/>
              </a:cxn>
              <a:cxn ang="0">
                <a:pos x="1304" y="352"/>
              </a:cxn>
              <a:cxn ang="0">
                <a:pos x="0" y="0"/>
              </a:cxn>
            </a:cxnLst>
            <a:rect l="0" t="0" r="r" b="b"/>
            <a:pathLst>
              <a:path w="3032" h="357">
                <a:moveTo>
                  <a:pt x="3032" y="31"/>
                </a:moveTo>
                <a:cubicBezTo>
                  <a:pt x="2420" y="194"/>
                  <a:pt x="1809" y="357"/>
                  <a:pt x="1304" y="352"/>
                </a:cubicBezTo>
                <a:cubicBezTo>
                  <a:pt x="799" y="347"/>
                  <a:pt x="399" y="173"/>
                  <a:pt x="0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Mapping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points in the image, map onto the polygon</a:t>
            </a:r>
          </a:p>
          <a:p>
            <a:pPr lvl="1"/>
            <a:r>
              <a:rPr lang="en-US"/>
              <a:t>much harder to implement correctly, and harder to model</a:t>
            </a:r>
          </a:p>
          <a:p>
            <a:r>
              <a:rPr lang="en-US"/>
              <a:t>Inverse mapping is much more commonly used</a:t>
            </a:r>
          </a:p>
          <a:p>
            <a:pPr lvl="1"/>
            <a:r>
              <a:rPr lang="en-US"/>
              <a:t>Most 3D modelers output U,V co-ordinates for texture application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 and Dirty Solution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Yet more parameters in the ET!</a:t>
            </a:r>
          </a:p>
          <a:p>
            <a:r>
              <a:rPr lang="en-US"/>
              <a:t>Bilinear interpolation of u&amp;v down scene edges, and across scan-lines</a:t>
            </a:r>
          </a:p>
          <a:p>
            <a:endParaRPr lang="en-US"/>
          </a:p>
          <a:p>
            <a:r>
              <a:rPr lang="en-US"/>
              <a:t>Works, but is very ugly</a:t>
            </a:r>
          </a:p>
          <a:p>
            <a:pPr lvl="1"/>
            <a:r>
              <a:rPr lang="en-US"/>
              <a:t>Does not consider fore-shortening of image in depth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0650" y="5172075"/>
            <a:ext cx="7753350" cy="923925"/>
          </a:xfrm>
        </p:spPr>
        <p:txBody>
          <a:bodyPr/>
          <a:lstStyle/>
          <a:p>
            <a:r>
              <a:rPr lang="en-US"/>
              <a:t>Same problem exists with phong and gouraud shading, but it MUCH less noticeable</a:t>
            </a:r>
          </a:p>
        </p:txBody>
      </p:sp>
      <p:pic>
        <p:nvPicPr>
          <p:cNvPr id="99333" name="Picture 5" descr="Z:\upload\divz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6338" y="1704975"/>
            <a:ext cx="2762250" cy="2892425"/>
          </a:xfrm>
          <a:prstGeom prst="rect">
            <a:avLst/>
          </a:prstGeom>
          <a:noFill/>
        </p:spPr>
      </p:pic>
      <p:pic>
        <p:nvPicPr>
          <p:cNvPr id="99334" name="Picture 6" descr="Z:\upload\no_divz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9388" y="1704975"/>
            <a:ext cx="2828925" cy="2828925"/>
          </a:xfrm>
          <a:prstGeom prst="rect">
            <a:avLst/>
          </a:prstGeom>
          <a:noFill/>
        </p:spPr>
      </p:pic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3213100" y="4699000"/>
            <a:ext cx="14557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z correct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5753100" y="4672013"/>
            <a:ext cx="17256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z incorrect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Solution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compensate for fore-shortening by interpolating over 1/z</a:t>
            </a:r>
          </a:p>
          <a:p>
            <a:r>
              <a:rPr lang="en-US"/>
              <a:t>Interpolate (u’,v’,q) where q=1/z</a:t>
            </a:r>
          </a:p>
          <a:p>
            <a:pPr lvl="1"/>
            <a:r>
              <a:rPr lang="en-US"/>
              <a:t>At vertices we know (u</a:t>
            </a:r>
            <a:r>
              <a:rPr lang="en-US" baseline="-25000"/>
              <a:t>1</a:t>
            </a:r>
            <a:r>
              <a:rPr lang="en-US"/>
              <a:t>,v</a:t>
            </a:r>
            <a:r>
              <a:rPr lang="en-US" baseline="-25000"/>
              <a:t>1</a:t>
            </a:r>
            <a:r>
              <a:rPr lang="en-US"/>
              <a:t>,z</a:t>
            </a:r>
            <a:r>
              <a:rPr lang="en-US" baseline="-25000"/>
              <a:t>1</a:t>
            </a:r>
            <a:r>
              <a:rPr lang="en-US"/>
              <a:t>), (u</a:t>
            </a:r>
            <a:r>
              <a:rPr lang="en-US" baseline="-25000"/>
              <a:t>2</a:t>
            </a:r>
            <a:r>
              <a:rPr lang="en-US"/>
              <a:t>,v</a:t>
            </a:r>
            <a:r>
              <a:rPr lang="en-US" baseline="-25000"/>
              <a:t>2</a:t>
            </a:r>
            <a:r>
              <a:rPr lang="en-US"/>
              <a:t>,z</a:t>
            </a:r>
            <a:r>
              <a:rPr lang="en-US" baseline="-25000"/>
              <a:t>2</a:t>
            </a:r>
            <a:r>
              <a:rPr lang="en-US"/>
              <a:t>)</a:t>
            </a:r>
          </a:p>
          <a:p>
            <a:pPr lvl="1"/>
            <a:r>
              <a:rPr lang="en-US"/>
              <a:t>Interpolate between (u</a:t>
            </a:r>
            <a:r>
              <a:rPr lang="en-US" baseline="-25000"/>
              <a:t>1*</a:t>
            </a:r>
            <a:r>
              <a:rPr lang="en-US"/>
              <a:t>z</a:t>
            </a:r>
            <a:r>
              <a:rPr lang="en-US" baseline="-25000"/>
              <a:t>1</a:t>
            </a:r>
            <a:r>
              <a:rPr lang="en-US"/>
              <a:t>,v</a:t>
            </a:r>
            <a:r>
              <a:rPr lang="en-US" baseline="-25000"/>
              <a:t>1 *</a:t>
            </a:r>
            <a:r>
              <a:rPr lang="en-US"/>
              <a:t>z</a:t>
            </a:r>
            <a:r>
              <a:rPr lang="en-US" baseline="-25000"/>
              <a:t>1</a:t>
            </a:r>
            <a:r>
              <a:rPr lang="en-US"/>
              <a:t>,1/z</a:t>
            </a:r>
            <a:r>
              <a:rPr lang="en-US" baseline="-25000"/>
              <a:t>1</a:t>
            </a:r>
            <a:r>
              <a:rPr lang="en-US"/>
              <a:t>) and (u</a:t>
            </a:r>
            <a:r>
              <a:rPr lang="en-US" baseline="-25000"/>
              <a:t>2*</a:t>
            </a:r>
            <a:r>
              <a:rPr lang="en-US"/>
              <a:t>z</a:t>
            </a:r>
            <a:r>
              <a:rPr lang="en-US" baseline="-25000"/>
              <a:t>2</a:t>
            </a:r>
            <a:r>
              <a:rPr lang="en-US"/>
              <a:t>,v</a:t>
            </a:r>
            <a:r>
              <a:rPr lang="en-US" baseline="-25000"/>
              <a:t>2 *</a:t>
            </a:r>
            <a:r>
              <a:rPr lang="en-US"/>
              <a:t>z</a:t>
            </a:r>
            <a:r>
              <a:rPr lang="en-US" baseline="-25000"/>
              <a:t>2</a:t>
            </a:r>
            <a:r>
              <a:rPr lang="en-US"/>
              <a:t>,1/z</a:t>
            </a:r>
            <a:r>
              <a:rPr lang="en-US" baseline="-25000"/>
              <a:t>2</a:t>
            </a:r>
            <a:r>
              <a:rPr lang="en-US"/>
              <a:t>) to get (u’,v’,q)</a:t>
            </a:r>
          </a:p>
          <a:p>
            <a:pPr lvl="1"/>
            <a:r>
              <a:rPr lang="en-US"/>
              <a:t>Restore u,v, by dividing u’ and v’ by q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Sanity Check</a:t>
            </a:r>
          </a:p>
        </p:txBody>
      </p:sp>
      <p:sp>
        <p:nvSpPr>
          <p:cNvPr id="101381" name="Freeform 5"/>
          <p:cNvSpPr>
            <a:spLocks/>
          </p:cNvSpPr>
          <p:nvPr/>
        </p:nvSpPr>
        <p:spPr bwMode="auto">
          <a:xfrm>
            <a:off x="1387475" y="3651250"/>
            <a:ext cx="1939925" cy="1444625"/>
          </a:xfrm>
          <a:custGeom>
            <a:avLst/>
            <a:gdLst/>
            <a:ahLst/>
            <a:cxnLst>
              <a:cxn ang="0">
                <a:pos x="963" y="0"/>
              </a:cxn>
              <a:cxn ang="0">
                <a:pos x="0" y="1613"/>
              </a:cxn>
              <a:cxn ang="0">
                <a:pos x="2111" y="1613"/>
              </a:cxn>
              <a:cxn ang="0">
                <a:pos x="963" y="0"/>
              </a:cxn>
            </a:cxnLst>
            <a:rect l="0" t="0" r="r" b="b"/>
            <a:pathLst>
              <a:path w="2111" h="1613">
                <a:moveTo>
                  <a:pt x="963" y="0"/>
                </a:moveTo>
                <a:lnTo>
                  <a:pt x="0" y="1613"/>
                </a:lnTo>
                <a:lnTo>
                  <a:pt x="2111" y="1613"/>
                </a:lnTo>
                <a:lnTo>
                  <a:pt x="963" y="0"/>
                </a:lnTo>
                <a:close/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382" name="Line 6"/>
          <p:cNvSpPr>
            <a:spLocks noChangeShapeType="1"/>
          </p:cNvSpPr>
          <p:nvPr/>
        </p:nvSpPr>
        <p:spPr bwMode="auto">
          <a:xfrm>
            <a:off x="1077913" y="3643313"/>
            <a:ext cx="29733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>
            <a:off x="1077913" y="5097463"/>
            <a:ext cx="29733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384" name="Line 8"/>
          <p:cNvSpPr>
            <a:spLocks noChangeShapeType="1"/>
          </p:cNvSpPr>
          <p:nvPr/>
        </p:nvSpPr>
        <p:spPr bwMode="auto">
          <a:xfrm>
            <a:off x="1077913" y="4360863"/>
            <a:ext cx="29733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992188" y="5311775"/>
            <a:ext cx="18796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p0=(10,5,10,0,0)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1941513" y="2701925"/>
            <a:ext cx="200660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800"/>
              <a:t>p1=(15,15,20,0,1)</a:t>
            </a:r>
          </a:p>
          <a:p>
            <a:pPr algn="l"/>
            <a:r>
              <a:rPr lang="en-US" sz="1800"/>
              <a:t>       (x,   y,  z,u,v)</a:t>
            </a:r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4019550" y="3062288"/>
            <a:ext cx="12255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scanlines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4141788" y="5043488"/>
            <a:ext cx="5969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Y=5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4159250" y="4364038"/>
            <a:ext cx="7239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Y=10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4184650" y="3614738"/>
            <a:ext cx="7239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Y=15</a:t>
            </a:r>
          </a:p>
        </p:txBody>
      </p:sp>
      <p:sp>
        <p:nvSpPr>
          <p:cNvPr id="10139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43525" y="1905000"/>
            <a:ext cx="3949700" cy="4191000"/>
          </a:xfrm>
        </p:spPr>
        <p:txBody>
          <a:bodyPr/>
          <a:lstStyle/>
          <a:p>
            <a:r>
              <a:rPr lang="en-US" sz="2800"/>
              <a:t>At p0 (u’,v’,q) = (0,0.1,0.1)</a:t>
            </a:r>
          </a:p>
          <a:p>
            <a:r>
              <a:rPr lang="en-US" sz="2800"/>
              <a:t>At p1 (u’,v’,q) =     (0,0,0.05)</a:t>
            </a:r>
          </a:p>
          <a:p>
            <a:r>
              <a:rPr lang="en-US" sz="2800"/>
              <a:t>On scanline 5 (u’,v’,q) =        (0,0.05,0.075) </a:t>
            </a:r>
          </a:p>
          <a:p>
            <a:pPr>
              <a:buFont typeface="Monotype Sorts" pitchFamily="2" charset="2"/>
              <a:buNone/>
            </a:pPr>
            <a:r>
              <a:rPr lang="en-US" sz="2800"/>
              <a:t>	(u,v) = 0.6666</a:t>
            </a:r>
          </a:p>
          <a:p>
            <a:pPr>
              <a:buFont typeface="Monotype Sorts" pitchFamily="2" charset="2"/>
              <a:buNone/>
            </a:pPr>
            <a:r>
              <a:rPr lang="en-US" sz="2800"/>
              <a:t>      z = 1/0.075 = 13.33</a:t>
            </a:r>
          </a:p>
          <a:p>
            <a:pPr>
              <a:buFont typeface="Monotype Sorts" pitchFamily="2" charset="2"/>
              <a:buNone/>
            </a:pPr>
            <a:r>
              <a:rPr lang="en-US" sz="2800"/>
              <a:t>	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js-black">
  <a:themeElements>
    <a:clrScheme name="">
      <a:dk1>
        <a:srgbClr val="000000"/>
      </a:dk1>
      <a:lt1>
        <a:srgbClr val="FFFFFF"/>
      </a:lt1>
      <a:dk2>
        <a:srgbClr val="000000"/>
      </a:dk2>
      <a:lt2>
        <a:srgbClr val="DADADA"/>
      </a:lt2>
      <a:accent1>
        <a:srgbClr val="919191"/>
      </a:accent1>
      <a:accent2>
        <a:srgbClr val="676767"/>
      </a:accent2>
      <a:accent3>
        <a:srgbClr val="FFFFFF"/>
      </a:accent3>
      <a:accent4>
        <a:srgbClr val="000000"/>
      </a:accent4>
      <a:accent5>
        <a:srgbClr val="C7C7C7"/>
      </a:accent5>
      <a:accent6>
        <a:srgbClr val="5D5D5D"/>
      </a:accent6>
      <a:hlink>
        <a:srgbClr val="474747"/>
      </a:hlink>
      <a:folHlink>
        <a:srgbClr val="CECECE"/>
      </a:folHlink>
    </a:clrScheme>
    <a:fontScheme name="ajs-black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js-blac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js-blac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js-blac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js-blac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js-blac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js-blac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js-blac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Files\MSOffice\Templates\ajs-black.pot</Template>
  <TotalTime>1303</TotalTime>
  <Pages>8</Pages>
  <Words>522</Words>
  <Application>Microsoft Office PowerPoint</Application>
  <PresentationFormat>A4 Paper (210x297 mm)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ajs-black</vt:lpstr>
      <vt:lpstr>Texture Mapping</vt:lpstr>
      <vt:lpstr>Overview</vt:lpstr>
      <vt:lpstr>Texture Mapping</vt:lpstr>
      <vt:lpstr>Inverse Mapping</vt:lpstr>
      <vt:lpstr>Forward Mapping</vt:lpstr>
      <vt:lpstr>Quick and Dirty Solution</vt:lpstr>
      <vt:lpstr>The Problem</vt:lpstr>
      <vt:lpstr>The Solution</vt:lpstr>
      <vt:lpstr>Sanity Check</vt:lpstr>
      <vt:lpstr>Minor Issues</vt:lpstr>
      <vt:lpstr>Major Issues</vt:lpstr>
      <vt:lpstr>Sampling</vt:lpstr>
      <vt:lpstr>Filtering</vt:lpstr>
      <vt:lpstr>Filtering</vt:lpstr>
      <vt:lpstr>Mip-Mapping</vt:lpstr>
      <vt:lpstr>Texture Pyramid</vt:lpstr>
      <vt:lpstr>Sampling</vt:lpstr>
      <vt:lpstr>Environment Mapping</vt:lpstr>
      <vt:lpstr>Bump Maps</vt:lpstr>
    </vt:vector>
  </TitlesOfParts>
  <Company>Dell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Rasterising Polygons</dc:title>
  <dc:creator>Anthony Steed</dc:creator>
  <cp:lastModifiedBy>a</cp:lastModifiedBy>
  <cp:revision>41</cp:revision>
  <cp:lastPrinted>1999-11-29T10:07:05Z</cp:lastPrinted>
  <dcterms:created xsi:type="dcterms:W3CDTF">1999-10-19T23:43:03Z</dcterms:created>
  <dcterms:modified xsi:type="dcterms:W3CDTF">2016-07-22T07:28:55Z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