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3" r:id="rId1"/>
  </p:sldMasterIdLst>
  <p:notesMasterIdLst>
    <p:notesMasterId r:id="rId21"/>
  </p:notesMasterIdLst>
  <p:handoutMasterIdLst>
    <p:handoutMasterId r:id="rId22"/>
  </p:handoutMasterIdLst>
  <p:sldIdLst>
    <p:sldId id="263" r:id="rId2"/>
    <p:sldId id="259" r:id="rId3"/>
    <p:sldId id="261" r:id="rId4"/>
    <p:sldId id="257" r:id="rId5"/>
    <p:sldId id="266" r:id="rId6"/>
    <p:sldId id="282" r:id="rId7"/>
    <p:sldId id="27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81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32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58281-7668-4E9B-87F5-E6843DF8297C}" type="datetimeFigureOut">
              <a:rPr lang="en-IN" smtClean="0"/>
              <a:pPr/>
              <a:t>22-07-2016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 dirty="0" smtClean="0"/>
              <a:t>LED by </a:t>
            </a:r>
            <a:r>
              <a:rPr lang="en-IN" dirty="0" err="1" smtClean="0"/>
              <a:t>kanishk</a:t>
            </a:r>
            <a:r>
              <a:rPr lang="en-IN" dirty="0" smtClean="0"/>
              <a:t> </a:t>
            </a:r>
            <a:r>
              <a:rPr lang="en-IN" dirty="0" err="1" smtClean="0"/>
              <a:t>garg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IN" dirty="0" smtClean="0"/>
              <a:t>29/08/2014</a:t>
            </a:r>
          </a:p>
          <a:p>
            <a:fld id="{2B2A5ECF-E812-447B-9F36-69A687475BB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15538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6450-C649-441F-9279-0007397F5CFE}" type="datetimeFigureOut">
              <a:rPr lang="en-IN" smtClean="0"/>
              <a:pPr/>
              <a:t>22-07-2016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AE0D0-6AB9-4B1A-AFFB-0D1F0C2AD3C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51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dirty="0"/>
              <a:t>EBB424 USM SMMRE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 err="1"/>
              <a:t>Dr</a:t>
            </a:r>
            <a:r>
              <a:rPr lang="en-US" altLang="en-US" dirty="0"/>
              <a:t> </a:t>
            </a:r>
            <a:r>
              <a:rPr lang="en-US" altLang="en-US" dirty="0" err="1"/>
              <a:t>Zainovia</a:t>
            </a:r>
            <a:r>
              <a:rPr lang="en-US" altLang="en-US" dirty="0"/>
              <a:t> </a:t>
            </a:r>
            <a:r>
              <a:rPr lang="en-US" altLang="en-US" dirty="0" err="1"/>
              <a:t>Lockman</a:t>
            </a:r>
            <a:r>
              <a:rPr lang="en-US" altLang="en-US" dirty="0"/>
              <a:t> L2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30944-E4C4-4D32-A0D5-408AAAD6752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5519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AE0D0-6AB9-4B1A-AFFB-0D1F0C2AD3C9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21308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 smtClean="0"/>
              <a:t>Ljhbluyuygon;I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AE0D0-6AB9-4B1A-AFFB-0D1F0C2AD3C9}" type="slidenum">
              <a:rPr lang="en-IN" smtClean="0"/>
              <a:pPr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67146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AE0D0-6AB9-4B1A-AFFB-0D1F0C2AD3C9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9452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2A39-39FE-428B-84D2-2783F73B5637}" type="datetime1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LED by kanishk garg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031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ADC-4944-4E9E-8D30-11B9B257A10D}" type="datetime1">
              <a:rPr lang="en-US" smtClean="0"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LED by kanishk garg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100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1200-D429-4E44-B2AE-FFC4CAECFF4C}" type="datetime1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LED by kanishk garg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2118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F0CB-BF2D-4715-AF80-E952CE64FB48}" type="datetime1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LED by kanishk garg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7199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E355-6B0B-44CE-A696-D60CFC4F11BA}" type="datetime1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LED by kanishk garg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0359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40A4-F799-4093-BD42-119AD6562AD8}" type="datetime1">
              <a:rPr lang="en-US" smtClean="0"/>
              <a:t>7/22/2016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LED by kanishk garg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298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E050-45F5-46AD-986A-1692A8E0A3BA}" type="datetime1">
              <a:rPr lang="en-US" smtClean="0"/>
              <a:t>7/22/2016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LED by kanishk garg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5894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19E0-8025-434D-BCB4-72366C620B7F}" type="datetime1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LED by kanishk garg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2990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B29A-803A-4D77-9B9D-0EFA64D9B913}" type="datetime1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LED by kanishk garg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126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628B-1175-4764-98E8-8C5CC009691C}" type="datetime1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LED by kanishk garg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854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FEB6-7030-4C54-910D-9E6E6C2951C0}" type="datetime1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LED by kanishk garg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451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5E7B-C6A9-43F9-9716-8D9068354F43}" type="datetime1">
              <a:rPr lang="en-US" smtClean="0"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LED by kanishk garg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852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56E9-C8A8-4DAD-A33B-2F7F67E4786A}" type="datetime1">
              <a:rPr lang="en-US" smtClean="0"/>
              <a:t>7/22/2016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LED by kanishk garg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237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A8F-2BF2-47BD-8D1E-9C568B6F0B99}" type="datetime1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LED by kanishk garg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285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C13C-323E-400A-8AEF-CAF914AEAEA7}" type="datetime1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LED by kanishk garg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529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6FA7-859E-4112-ABD2-C9F53EE29977}" type="datetime1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LED by kanishk garg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226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1B21-7BD0-43AC-A5D0-0511B2C3E53A}" type="datetime1">
              <a:rPr lang="en-US" smtClean="0"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LED by kanishk garg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384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ED69FA-769E-42AF-B6C9-8AE4F92B151E}" type="datetime1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LED by kanishk garg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6707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arktechopto.com/catalog.cfm?Drill_Level=Dept_Series&amp;DeptID=15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olormo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498" y="-25792"/>
            <a:ext cx="9012702" cy="675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2782" y="-165296"/>
            <a:ext cx="8229600" cy="23622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AR CENA" panose="02000000000000000000" pitchFamily="2" charset="0"/>
              </a:rPr>
              <a:t>LIGHT EMITTING DIODE</a:t>
            </a:r>
            <a:endParaRPr lang="en-US" altLang="en-US" dirty="0">
              <a:solidFill>
                <a:srgbClr val="000000"/>
              </a:solidFill>
              <a:latin typeface="AR CENA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377" y="2704906"/>
            <a:ext cx="3601356" cy="1681609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1705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319"/>
    </mc:Choice>
    <mc:Fallback>
      <p:transition spd="slow" advTm="133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68" y="295729"/>
            <a:ext cx="9404723" cy="1400530"/>
          </a:xfrm>
        </p:spPr>
        <p:txBody>
          <a:bodyPr/>
          <a:lstStyle/>
          <a:p>
            <a:r>
              <a:rPr lang="tr-TR" altLang="en-US" sz="6000" b="1" dirty="0">
                <a:latin typeface="AR CENA" panose="02000000000000000000" pitchFamily="2" charset="0"/>
              </a:rPr>
              <a:t>Mobile Applications</a:t>
            </a:r>
            <a:endParaRPr lang="en-US" altLang="en-US" sz="6000" b="1" dirty="0">
              <a:latin typeface="AR CENA" panose="02000000000000000000" pitchFamily="2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958" y="1907144"/>
            <a:ext cx="8946541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Mobile Phone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PDA's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Digital Cameras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Lap Tops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General Backlighting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br>
              <a:rPr lang="en-US" altLang="en-US" sz="1800" dirty="0">
                <a:latin typeface="Comic Sans MS" panose="030F0702030302020204" pitchFamily="66" charset="0"/>
              </a:rPr>
            </a:br>
            <a:endParaRPr lang="en-US" altLang="en-US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10" descr="colormov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3261" y="1222513"/>
            <a:ext cx="4038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1892" y="1742673"/>
            <a:ext cx="3451156" cy="2396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1892" y="4374886"/>
            <a:ext cx="3451156" cy="1962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8140" y="4585251"/>
            <a:ext cx="2866611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54482" y="6337851"/>
            <a:ext cx="2598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FIG. 1.2.1</a:t>
            </a:r>
            <a:endParaRPr lang="en-IN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29317" y="1671950"/>
            <a:ext cx="1489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FIG. 1.2.2</a:t>
            </a:r>
            <a:endParaRPr lang="en-IN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1499" y="6337851"/>
            <a:ext cx="224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FIG, 1.2.3</a:t>
            </a:r>
            <a:endParaRPr lang="en-IN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56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920"/>
    </mc:Choice>
    <mc:Fallback>
      <p:transition spd="slow" advTm="12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198" y="452718"/>
            <a:ext cx="7806636" cy="1400530"/>
          </a:xfrm>
        </p:spPr>
        <p:txBody>
          <a:bodyPr/>
          <a:lstStyle/>
          <a:p>
            <a:r>
              <a:rPr lang="tr-TR" altLang="en-US" sz="6000" b="1" dirty="0">
                <a:latin typeface="AR CENA" panose="02000000000000000000" pitchFamily="2" charset="0"/>
              </a:rPr>
              <a:t>Sign Applications</a:t>
            </a:r>
            <a:endParaRPr lang="en-US" altLang="en-US" sz="6000" b="1" dirty="0">
              <a:latin typeface="AR CENA" panose="02000000000000000000" pitchFamily="2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198" y="2444804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Full Color Video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Monochrome Message Boards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Traffic lighting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Transportation </a:t>
            </a:r>
            <a:r>
              <a:rPr lang="en-US" altLang="en-US" sz="2400" dirty="0">
                <a:latin typeface="Comic Sans MS" panose="030F0702030302020204" pitchFamily="66" charset="0"/>
              </a:rPr>
              <a:t>- Passenger Information </a:t>
            </a:r>
            <a:br>
              <a:rPr lang="en-US" altLang="en-US" sz="2400" dirty="0">
                <a:latin typeface="Comic Sans MS" panose="030F0702030302020204" pitchFamily="66" charset="0"/>
              </a:rPr>
            </a:b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2923039" y="3783945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tr-TR" altLang="en-US">
                <a:latin typeface="Comic Sans MS" panose="030F0702030302020204" pitchFamily="66" charset="0"/>
              </a:rPr>
              <a:t>	</a:t>
            </a:r>
          </a:p>
        </p:txBody>
      </p:sp>
      <p:pic>
        <p:nvPicPr>
          <p:cNvPr id="6" name="Picture 10" descr="colormov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7730" y="1434548"/>
            <a:ext cx="4038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428" y="3622360"/>
            <a:ext cx="1657350" cy="2762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171" y="4044910"/>
            <a:ext cx="2339700" cy="2339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593" y="638461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FIG. 1.3.1</a:t>
            </a:r>
            <a:endParaRPr lang="en-IN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19237" y="6304599"/>
            <a:ext cx="194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FIG 1.3.2</a:t>
            </a:r>
            <a:endParaRPr lang="en-IN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309393"/>
      </p:ext>
    </p:extLst>
  </p:cSld>
  <p:clrMapOvr>
    <a:masterClrMapping/>
  </p:clrMapOvr>
  <p:transition spd="slow" advTm="19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6000" b="1" dirty="0">
                <a:latin typeface="AR CENA" panose="02000000000000000000" pitchFamily="2" charset="0"/>
              </a:rPr>
              <a:t>Automative Applications</a:t>
            </a:r>
            <a:endParaRPr lang="en-US" altLang="en-US" sz="6000" b="1" dirty="0">
              <a:latin typeface="AR CENA" panose="02000000000000000000" pitchFamily="2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8684" y="2270632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Interior Lighting - Instrument Panels &amp; Switches, Courtesy Lighting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Exterior Lighting - CHMSL, Rear Stop/Turn/Tail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Truck/Bus Lighting - Retrofits, New Turn/Tail/Marker Lights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10" descr="colormov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852" y="1355035"/>
            <a:ext cx="4038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839" y="4602633"/>
            <a:ext cx="2873640" cy="1801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1764" y="4368372"/>
            <a:ext cx="3058975" cy="20356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6783" y="6403981"/>
            <a:ext cx="223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FIG. 1.4.1</a:t>
            </a:r>
            <a:endParaRPr lang="en-IN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2387" y="6403981"/>
            <a:ext cx="192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FIG. 1.4.2</a:t>
            </a:r>
            <a:endParaRPr lang="en-IN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244317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6000" b="1" dirty="0" smtClean="0">
                <a:latin typeface="AR CENA" panose="02000000000000000000" pitchFamily="2" charset="0"/>
              </a:rPr>
              <a:t>            </a:t>
            </a:r>
            <a:r>
              <a:rPr lang="tr-TR" altLang="en-US" sz="6000" b="1" dirty="0" smtClean="0">
                <a:latin typeface="AR CENA" panose="02000000000000000000" pitchFamily="2" charset="0"/>
              </a:rPr>
              <a:t>Signal </a:t>
            </a:r>
            <a:r>
              <a:rPr lang="tr-TR" altLang="en-US" sz="6000" b="1" dirty="0">
                <a:latin typeface="AR CENA" panose="02000000000000000000" pitchFamily="2" charset="0"/>
              </a:rPr>
              <a:t>Appications</a:t>
            </a:r>
            <a:endParaRPr lang="en-US" altLang="en-US" sz="6000" b="1" dirty="0">
              <a:latin typeface="AR CENA" panose="02000000000000000000" pitchFamily="2" charset="0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4568" y="1853248"/>
            <a:ext cx="9148536" cy="4114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Comic Sans MS" panose="030F0702030302020204" pitchFamily="66" charset="0"/>
              </a:rPr>
              <a:t>Traffic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Comic Sans MS" panose="030F0702030302020204" pitchFamily="66" charset="0"/>
              </a:rPr>
              <a:t>Rail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Comic Sans MS" panose="030F0702030302020204" pitchFamily="66" charset="0"/>
              </a:rPr>
              <a:t>Aviation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Comic Sans MS" panose="030F0702030302020204" pitchFamily="66" charset="0"/>
              </a:rPr>
              <a:t>Tower Lights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Comic Sans MS" panose="030F0702030302020204" pitchFamily="66" charset="0"/>
              </a:rPr>
              <a:t>Runway Lights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Comic Sans MS" panose="030F0702030302020204" pitchFamily="66" charset="0"/>
              </a:rPr>
              <a:t>Emergency/Police Vehicle Lighting 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tr-TR" altLang="en-US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en-US" dirty="0">
                <a:latin typeface="Comic Sans MS" panose="030F0702030302020204" pitchFamily="66" charset="0"/>
              </a:rPr>
              <a:t>	LEDs offer enormous benefits over traditional incandescent lamps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en-US" dirty="0" smtClean="0">
                <a:latin typeface="Comic Sans MS" panose="030F0702030302020204" pitchFamily="66" charset="0"/>
              </a:rPr>
              <a:t>Inclu</a:t>
            </a:r>
            <a:r>
              <a:rPr lang="en-IN" altLang="en-US" dirty="0" smtClean="0">
                <a:latin typeface="Comic Sans MS" panose="030F0702030302020204" pitchFamily="66" charset="0"/>
              </a:rPr>
              <a:t>ding 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romanLcPeriod"/>
            </a:pPr>
            <a:r>
              <a:rPr lang="tr-TR" alt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Energy </a:t>
            </a:r>
            <a:r>
              <a:rPr lang="tr-TR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savings (up to 85% less power than incandescent) </a:t>
            </a:r>
          </a:p>
          <a:p>
            <a:pPr marL="514350" indent="-514350">
              <a:lnSpc>
                <a:spcPct val="80000"/>
              </a:lnSpc>
              <a:buFont typeface="+mj-lt"/>
              <a:buAutoNum type="romanLcPeriod"/>
            </a:pPr>
            <a:r>
              <a:rPr lang="tr-TR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Reduction in maintenance costs </a:t>
            </a:r>
          </a:p>
          <a:p>
            <a:pPr marL="514350" indent="-514350">
              <a:lnSpc>
                <a:spcPct val="80000"/>
              </a:lnSpc>
              <a:buFont typeface="+mj-lt"/>
              <a:buAutoNum type="romanLcPeriod"/>
            </a:pPr>
            <a:r>
              <a:rPr lang="tr-TR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Increased visibility in daylight and adverse weather conditions </a:t>
            </a:r>
          </a:p>
          <a:p>
            <a:pPr marL="514350" indent="-514350">
              <a:lnSpc>
                <a:spcPct val="80000"/>
              </a:lnSpc>
              <a:buFont typeface="+mj-lt"/>
              <a:buAutoNum type="romanLcPeriod"/>
            </a:pPr>
            <a:endParaRPr lang="tr-TR" alt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10" descr="colormo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0236" y="1386074"/>
            <a:ext cx="4038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491316" y="4693023"/>
            <a:ext cx="739589" cy="430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63426134"/>
      </p:ext>
    </p:extLst>
  </p:cSld>
  <p:clrMapOvr>
    <a:masterClrMapping/>
  </p:clrMapOvr>
  <p:transition spd="slow" advTm="4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527175"/>
          </a:xfrm>
        </p:spPr>
        <p:txBody>
          <a:bodyPr/>
          <a:lstStyle/>
          <a:p>
            <a:r>
              <a:rPr lang="en-US" altLang="en-US" sz="6000" dirty="0">
                <a:latin typeface="AR CENA" panose="02000000000000000000" pitchFamily="2" charset="0"/>
              </a:rPr>
              <a:t>Getting to know </a:t>
            </a:r>
            <a:r>
              <a:rPr lang="en-US" altLang="en-US" sz="6000" dirty="0" smtClean="0">
                <a:latin typeface="AR CENA" panose="02000000000000000000" pitchFamily="2" charset="0"/>
              </a:rPr>
              <a:t>LED….</a:t>
            </a:r>
            <a:endParaRPr lang="en-US" altLang="en-US" sz="6000" dirty="0">
              <a:latin typeface="AR CENA" panose="02000000000000000000" pitchFamily="2" charset="0"/>
            </a:endParaRPr>
          </a:p>
        </p:txBody>
      </p:sp>
      <p:pic>
        <p:nvPicPr>
          <p:cNvPr id="103429" name="Picture 5" descr="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55292" y="2514601"/>
            <a:ext cx="3216275" cy="3886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5012372" y="1639888"/>
            <a:ext cx="5638800" cy="4760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r>
              <a:rPr lang="en-US" alt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Advantages of Light Emitting Diodes (LEDs)</a:t>
            </a:r>
            <a:endParaRPr lang="en-US" altLang="en-US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Longevity:</a:t>
            </a:r>
            <a: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b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The light emitting element in a diode is a small conductor chip rather than a filament which greatly extends the diode’s life in comparison to an incandescent bulb (10 000 hours life time compared to ~1000 hours for incandescence light bulb)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Efficiency:</a:t>
            </a:r>
            <a: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b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Diodes emit almost no heat and run at very low amperes.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Greater Light Intensity:</a:t>
            </a:r>
            <a: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b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Since each diode emits its own light</a:t>
            </a:r>
          </a:p>
          <a:p>
            <a:r>
              <a:rPr lang="en-US" altLang="en-US" dirty="0" smtClean="0">
                <a:solidFill>
                  <a:srgbClr val="000000"/>
                </a:solidFill>
                <a:latin typeface="Tahoma" panose="020B0604030504040204" pitchFamily="34" charset="0"/>
              </a:rPr>
              <a:t>Cost:</a:t>
            </a:r>
            <a:endParaRPr lang="en-US" altLang="en-US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Not too bad</a:t>
            </a:r>
          </a:p>
          <a:p>
            <a: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Robustness:</a:t>
            </a:r>
          </a:p>
          <a:p>
            <a: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Solid state component, not as fragile as incandescence light bulb</a:t>
            </a:r>
          </a:p>
        </p:txBody>
      </p:sp>
      <p:pic>
        <p:nvPicPr>
          <p:cNvPr id="103433" name="Picture 9" descr="White LED T1 3/4 4000 m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2659" y="1143001"/>
            <a:ext cx="13112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34" name="Picture 10" descr="colormo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5209" y="954088"/>
            <a:ext cx="4038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5772" y="6364824"/>
            <a:ext cx="256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FIG. 1.2</a:t>
            </a:r>
            <a:endParaRPr lang="en-IN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3912" y="6364824"/>
            <a:ext cx="31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FIG. 1.2.1</a:t>
            </a:r>
            <a:endParaRPr lang="en-IN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1209" y="2209902"/>
            <a:ext cx="122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FIG. 1.2.3</a:t>
            </a:r>
            <a:endParaRPr lang="en-IN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38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335"/>
    </mc:Choice>
    <mc:Fallback>
      <p:transition spd="slow" advTm="31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881077"/>
            <a:ext cx="9404723" cy="1400530"/>
          </a:xfrm>
        </p:spPr>
        <p:txBody>
          <a:bodyPr/>
          <a:lstStyle/>
          <a:p>
            <a:r>
              <a:rPr lang="en-IN" sz="6000" dirty="0" smtClean="0">
                <a:latin typeface="AR CENA" panose="02000000000000000000" pitchFamily="2" charset="0"/>
              </a:rPr>
              <a:t>ACKNOWLEDGMENT</a:t>
            </a:r>
            <a:br>
              <a:rPr lang="en-IN" sz="6000" dirty="0" smtClean="0">
                <a:latin typeface="AR CENA" panose="02000000000000000000" pitchFamily="2" charset="0"/>
              </a:rPr>
            </a:br>
            <a:endParaRPr lang="en-IN" sz="6000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398" y="266251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 smtClean="0"/>
              <a:t>I would like to thanks Mr. UMESH GUPTA  for providing me with such a knowledgeable topic. </a:t>
            </a:r>
            <a:endParaRPr lang="en-IN" sz="2800" dirty="0"/>
          </a:p>
          <a:p>
            <a:pPr marL="0" indent="0">
              <a:buNone/>
            </a:pPr>
            <a:r>
              <a:rPr lang="en-IN" sz="2800" dirty="0"/>
              <a:t>I</a:t>
            </a:r>
            <a:r>
              <a:rPr lang="en-IN" sz="2800" dirty="0" smtClean="0"/>
              <a:t> wish to acknowledge the help provided by my colleagues.</a:t>
            </a:r>
          </a:p>
          <a:p>
            <a:pPr marL="0" indent="0">
              <a:buNone/>
            </a:pPr>
            <a:r>
              <a:rPr lang="en-IN" sz="2800" dirty="0" smtClean="0"/>
              <a:t>Last but not the least I would like to thanks everyone sitting here and to be the part of this presentation.</a:t>
            </a:r>
            <a:endParaRPr lang="en-IN" sz="2800" dirty="0"/>
          </a:p>
        </p:txBody>
      </p:sp>
      <p:pic>
        <p:nvPicPr>
          <p:cNvPr id="5" name="Picture 10" descr="colormov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357" y="1824495"/>
            <a:ext cx="4038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7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5000">
        <p14:flythrough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843" y="452718"/>
            <a:ext cx="7956991" cy="1400530"/>
          </a:xfrm>
        </p:spPr>
        <p:txBody>
          <a:bodyPr/>
          <a:lstStyle/>
          <a:p>
            <a:r>
              <a:rPr lang="en-IN" sz="6000" dirty="0" smtClean="0">
                <a:latin typeface="AR CENA" panose="02000000000000000000" pitchFamily="2" charset="0"/>
              </a:rPr>
              <a:t>BIBLIOGRAPHY</a:t>
            </a:r>
            <a:br>
              <a:rPr lang="en-IN" sz="6000" dirty="0" smtClean="0">
                <a:latin typeface="AR CENA" panose="02000000000000000000" pitchFamily="2" charset="0"/>
              </a:rPr>
            </a:br>
            <a:endParaRPr lang="en-IN" sz="6000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             VARIOUS WEBSITES WRITTEN ABOUT L.E.D</a:t>
            </a:r>
          </a:p>
          <a:p>
            <a:r>
              <a:rPr lang="en-IN" dirty="0"/>
              <a:t>	</a:t>
            </a:r>
            <a:endParaRPr lang="en-IN" dirty="0" smtClean="0"/>
          </a:p>
        </p:txBody>
      </p:sp>
      <p:sp>
        <p:nvSpPr>
          <p:cNvPr id="4" name="Rectangle 3"/>
          <p:cNvSpPr/>
          <p:nvPr/>
        </p:nvSpPr>
        <p:spPr>
          <a:xfrm>
            <a:off x="1948070" y="2690336"/>
            <a:ext cx="71959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u="sng" dirty="0" smtClean="0">
                <a:solidFill>
                  <a:srgbClr val="00B0F0"/>
                </a:solidFill>
              </a:rPr>
              <a:t>en.wikipedia.org/wiki/Light-</a:t>
            </a:r>
            <a:r>
              <a:rPr lang="en-IN" sz="2400" u="sng" dirty="0" err="1" smtClean="0">
                <a:solidFill>
                  <a:srgbClr val="00B0F0"/>
                </a:solidFill>
              </a:rPr>
              <a:t>emitting_diode</a:t>
            </a:r>
            <a:endParaRPr lang="en-IN" sz="2400" u="sng" dirty="0" smtClean="0">
              <a:solidFill>
                <a:srgbClr val="00B0F0"/>
              </a:solidFill>
            </a:endParaRPr>
          </a:p>
          <a:p>
            <a:endParaRPr lang="en-IN" sz="2400" u="sng" dirty="0">
              <a:solidFill>
                <a:srgbClr val="00B0F0"/>
              </a:solidFill>
            </a:endParaRPr>
          </a:p>
          <a:p>
            <a:r>
              <a:rPr lang="en-IN" sz="2400" u="sng" dirty="0" smtClean="0">
                <a:solidFill>
                  <a:srgbClr val="00B0F0"/>
                </a:solidFill>
              </a:rPr>
              <a:t>www.howstuffworks.com/led.htm</a:t>
            </a:r>
            <a:endParaRPr lang="en-IN" sz="2400" u="sng" dirty="0">
              <a:solidFill>
                <a:srgbClr val="00B0F0"/>
              </a:solidFill>
            </a:endParaRPr>
          </a:p>
          <a:p>
            <a:endParaRPr lang="en-IN" sz="2400" u="sng" dirty="0">
              <a:solidFill>
                <a:srgbClr val="00B0F0"/>
              </a:solidFill>
            </a:endParaRPr>
          </a:p>
          <a:p>
            <a:r>
              <a:rPr lang="en-IN" sz="2400" u="sng" dirty="0" smtClean="0">
                <a:solidFill>
                  <a:srgbClr val="00B0F0"/>
                </a:solidFill>
              </a:rPr>
              <a:t>hyperphysics.phy-astr.gsu.edu/</a:t>
            </a:r>
            <a:r>
              <a:rPr lang="en-IN" sz="2400" u="sng" dirty="0" err="1" smtClean="0">
                <a:solidFill>
                  <a:srgbClr val="00B0F0"/>
                </a:solidFill>
              </a:rPr>
              <a:t>hbase</a:t>
            </a:r>
            <a:r>
              <a:rPr lang="en-IN" sz="2400" u="sng" dirty="0" smtClean="0">
                <a:solidFill>
                  <a:srgbClr val="00B0F0"/>
                </a:solidFill>
              </a:rPr>
              <a:t>/electronic/leds.htm</a:t>
            </a:r>
            <a:endParaRPr lang="en-IN" sz="2400" u="sng" dirty="0">
              <a:solidFill>
                <a:srgbClr val="00B0F0"/>
              </a:solidFill>
            </a:endParaRPr>
          </a:p>
          <a:p>
            <a:endParaRPr lang="en-IN" sz="2400" u="sng" dirty="0" smtClean="0">
              <a:solidFill>
                <a:srgbClr val="00B0F0"/>
              </a:solidFill>
            </a:endParaRPr>
          </a:p>
          <a:p>
            <a:endParaRPr lang="en-IN" sz="2400" u="sng" dirty="0">
              <a:solidFill>
                <a:srgbClr val="00B0F0"/>
              </a:solidFill>
            </a:endParaRPr>
          </a:p>
          <a:p>
            <a:r>
              <a:rPr lang="en-IN" sz="2400" u="sng" dirty="0" smtClean="0">
                <a:solidFill>
                  <a:srgbClr val="00B0F0"/>
                </a:solidFill>
              </a:rPr>
              <a:t>www.ele.uri.edu/courses/ele432/spring08/LEDs.pdf</a:t>
            </a:r>
            <a:endParaRPr lang="en-IN" sz="2400" u="sng" dirty="0">
              <a:solidFill>
                <a:srgbClr val="00B0F0"/>
              </a:solidFill>
            </a:endParaRPr>
          </a:p>
        </p:txBody>
      </p:sp>
      <p:pic>
        <p:nvPicPr>
          <p:cNvPr id="5" name="Picture 10" descr="colormov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3113" y="1283772"/>
            <a:ext cx="4373217" cy="8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311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000"/>
    </mc:Choice>
    <mc:Fallback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000" dirty="0" smtClean="0">
                <a:latin typeface="AR CENA" panose="02000000000000000000" pitchFamily="2" charset="0"/>
              </a:rPr>
              <a:t>    CONCLUSION</a:t>
            </a:r>
            <a:br>
              <a:rPr lang="en-IN" sz="6000" dirty="0" smtClean="0">
                <a:latin typeface="AR CENA" panose="02000000000000000000" pitchFamily="2" charset="0"/>
              </a:rPr>
            </a:br>
            <a:endParaRPr lang="en-IN" sz="6000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Comic Sans MS" panose="030F0702030302020204" pitchFamily="66" charset="0"/>
              </a:rPr>
              <a:t>Light emitting diodes was the ultimate discovery as it is economical easy to use and has a longer life than any ordinary artificial light.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Comic Sans MS" panose="030F0702030302020204" pitchFamily="66" charset="0"/>
              </a:rPr>
              <a:t>LED can emit light of longer wavelength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Comic Sans MS" panose="030F0702030302020204" pitchFamily="66" charset="0"/>
              </a:rPr>
              <a:t>All in whole we can say that light emitting diodes can be added to day to day necessity.</a:t>
            </a:r>
            <a:endParaRPr lang="en-IN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84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22000">
        <p14:ripple/>
      </p:transition>
    </mc:Choice>
    <mc:Fallback>
      <p:transition spd="slow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000" dirty="0" smtClean="0">
                <a:latin typeface="AR CENA" panose="02000000000000000000" pitchFamily="2" charset="0"/>
              </a:rPr>
              <a:t>Query Time</a:t>
            </a:r>
            <a:endParaRPr lang="en-IN" sz="6000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Comic Sans MS" panose="030F0702030302020204" pitchFamily="66" charset="0"/>
              </a:rPr>
              <a:t>If any body has any question related to this L.E.D. topic I would be happy and I will give my best to answer them. </a:t>
            </a:r>
            <a:endParaRPr lang="en-IN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5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7000">
        <p14:doors dir="vert"/>
      </p:transition>
    </mc:Choice>
    <mc:Fallback>
      <p:transition spd="slow" advTm="3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9872870" y="1853248"/>
            <a:ext cx="177964" cy="9482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3114" y="169819"/>
            <a:ext cx="5685182" cy="664182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1305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20000">
        <p15:prstTrans prst="curtains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4191000" y="1905000"/>
            <a:ext cx="1828800" cy="304800"/>
            <a:chOff x="336" y="240"/>
            <a:chExt cx="1152" cy="192"/>
          </a:xfrm>
        </p:grpSpPr>
        <p:sp>
          <p:nvSpPr>
            <p:cNvPr id="26632" name="Oval 8"/>
            <p:cNvSpPr>
              <a:spLocks noChangeArrowheads="1"/>
            </p:cNvSpPr>
            <p:nvPr/>
          </p:nvSpPr>
          <p:spPr bwMode="auto">
            <a:xfrm>
              <a:off x="336" y="240"/>
              <a:ext cx="192" cy="1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33" name="Oval 9"/>
            <p:cNvSpPr>
              <a:spLocks noChangeArrowheads="1"/>
            </p:cNvSpPr>
            <p:nvPr/>
          </p:nvSpPr>
          <p:spPr bwMode="auto">
            <a:xfrm>
              <a:off x="1296" y="240"/>
              <a:ext cx="192" cy="192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816" y="24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6636" name="Group 12"/>
          <p:cNvGrpSpPr>
            <a:grpSpLocks/>
          </p:cNvGrpSpPr>
          <p:nvPr/>
        </p:nvGrpSpPr>
        <p:grpSpPr bwMode="auto">
          <a:xfrm>
            <a:off x="4267200" y="381000"/>
            <a:ext cx="1828800" cy="304800"/>
            <a:chOff x="336" y="240"/>
            <a:chExt cx="1152" cy="192"/>
          </a:xfrm>
        </p:grpSpPr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>
              <a:off x="336" y="240"/>
              <a:ext cx="192" cy="1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auto">
            <a:xfrm>
              <a:off x="1296" y="240"/>
              <a:ext cx="192" cy="192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39" name="Oval 15"/>
            <p:cNvSpPr>
              <a:spLocks noChangeArrowheads="1"/>
            </p:cNvSpPr>
            <p:nvPr/>
          </p:nvSpPr>
          <p:spPr bwMode="auto">
            <a:xfrm>
              <a:off x="816" y="24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6477000" y="381000"/>
            <a:ext cx="1828800" cy="304800"/>
            <a:chOff x="336" y="240"/>
            <a:chExt cx="1152" cy="192"/>
          </a:xfrm>
        </p:grpSpPr>
        <p:sp>
          <p:nvSpPr>
            <p:cNvPr id="26641" name="Oval 17"/>
            <p:cNvSpPr>
              <a:spLocks noChangeArrowheads="1"/>
            </p:cNvSpPr>
            <p:nvPr/>
          </p:nvSpPr>
          <p:spPr bwMode="auto">
            <a:xfrm>
              <a:off x="336" y="240"/>
              <a:ext cx="192" cy="1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42" name="Oval 18"/>
            <p:cNvSpPr>
              <a:spLocks noChangeArrowheads="1"/>
            </p:cNvSpPr>
            <p:nvPr/>
          </p:nvSpPr>
          <p:spPr bwMode="auto">
            <a:xfrm>
              <a:off x="1296" y="240"/>
              <a:ext cx="192" cy="1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43" name="Oval 19"/>
            <p:cNvSpPr>
              <a:spLocks noChangeArrowheads="1"/>
            </p:cNvSpPr>
            <p:nvPr/>
          </p:nvSpPr>
          <p:spPr bwMode="auto">
            <a:xfrm>
              <a:off x="816" y="24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6644" name="Group 20"/>
          <p:cNvGrpSpPr>
            <a:grpSpLocks/>
          </p:cNvGrpSpPr>
          <p:nvPr/>
        </p:nvGrpSpPr>
        <p:grpSpPr bwMode="auto">
          <a:xfrm>
            <a:off x="6576391" y="1884573"/>
            <a:ext cx="1828800" cy="304800"/>
            <a:chOff x="336" y="240"/>
            <a:chExt cx="1152" cy="192"/>
          </a:xfrm>
        </p:grpSpPr>
        <p:sp>
          <p:nvSpPr>
            <p:cNvPr id="26645" name="Oval 21"/>
            <p:cNvSpPr>
              <a:spLocks noChangeArrowheads="1"/>
            </p:cNvSpPr>
            <p:nvPr/>
          </p:nvSpPr>
          <p:spPr bwMode="auto">
            <a:xfrm>
              <a:off x="336" y="240"/>
              <a:ext cx="192" cy="1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46" name="Oval 22"/>
            <p:cNvSpPr>
              <a:spLocks noChangeArrowheads="1"/>
            </p:cNvSpPr>
            <p:nvPr/>
          </p:nvSpPr>
          <p:spPr bwMode="auto">
            <a:xfrm>
              <a:off x="1296" y="240"/>
              <a:ext cx="192" cy="1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auto">
            <a:xfrm>
              <a:off x="816" y="24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1524000" y="5410200"/>
            <a:ext cx="8991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latin typeface="AR CENA" panose="02000000000000000000" pitchFamily="2" charset="0"/>
              </a:rPr>
              <a:t>LED are semiconductor p-n junctions that under forward bias conditions can emit radiation by electroluminescence in the UV, visible or infrared regions of the electromagnetic spectrum.  </a:t>
            </a:r>
          </a:p>
        </p:txBody>
      </p:sp>
      <p:grpSp>
        <p:nvGrpSpPr>
          <p:cNvPr id="26650" name="Group 26"/>
          <p:cNvGrpSpPr>
            <a:grpSpLocks/>
          </p:cNvGrpSpPr>
          <p:nvPr/>
        </p:nvGrpSpPr>
        <p:grpSpPr bwMode="auto">
          <a:xfrm rot="16200000">
            <a:off x="2552700" y="1143000"/>
            <a:ext cx="1828800" cy="304800"/>
            <a:chOff x="336" y="240"/>
            <a:chExt cx="1152" cy="192"/>
          </a:xfrm>
        </p:grpSpPr>
        <p:sp>
          <p:nvSpPr>
            <p:cNvPr id="26651" name="Oval 27"/>
            <p:cNvSpPr>
              <a:spLocks noChangeArrowheads="1"/>
            </p:cNvSpPr>
            <p:nvPr/>
          </p:nvSpPr>
          <p:spPr bwMode="auto">
            <a:xfrm>
              <a:off x="336" y="240"/>
              <a:ext cx="192" cy="1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auto">
            <a:xfrm>
              <a:off x="1296" y="240"/>
              <a:ext cx="192" cy="192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53" name="Oval 29"/>
            <p:cNvSpPr>
              <a:spLocks noChangeArrowheads="1"/>
            </p:cNvSpPr>
            <p:nvPr/>
          </p:nvSpPr>
          <p:spPr bwMode="auto">
            <a:xfrm>
              <a:off x="816" y="24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6656" name="Oval 32"/>
          <p:cNvSpPr>
            <a:spLocks noChangeArrowheads="1"/>
          </p:cNvSpPr>
          <p:nvPr/>
        </p:nvSpPr>
        <p:spPr bwMode="auto">
          <a:xfrm rot="16200000">
            <a:off x="8085482" y="379342"/>
            <a:ext cx="304800" cy="304800"/>
          </a:xfrm>
          <a:prstGeom prst="ellipse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6657" name="Oval 33"/>
          <p:cNvSpPr>
            <a:spLocks noChangeArrowheads="1"/>
          </p:cNvSpPr>
          <p:nvPr/>
        </p:nvSpPr>
        <p:spPr bwMode="auto">
          <a:xfrm rot="16200000">
            <a:off x="8128552" y="1182268"/>
            <a:ext cx="304800" cy="3048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pic>
        <p:nvPicPr>
          <p:cNvPr id="26659" name="Picture 35" descr="10911006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03673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29000" y="688554"/>
            <a:ext cx="6400800" cy="1178345"/>
          </a:xfrm>
        </p:spPr>
        <p:txBody>
          <a:bodyPr/>
          <a:lstStyle/>
          <a:p>
            <a:r>
              <a:rPr lang="en-US" altLang="en-US" sz="6000" dirty="0" smtClean="0">
                <a:solidFill>
                  <a:schemeClr val="tx1"/>
                </a:solidFill>
                <a:latin typeface="AR CENA" panose="02000000000000000000" pitchFamily="2" charset="0"/>
              </a:rPr>
              <a:t>   What </a:t>
            </a:r>
            <a:r>
              <a:rPr lang="en-US" altLang="en-US" sz="6000" dirty="0">
                <a:solidFill>
                  <a:schemeClr val="tx1"/>
                </a:solidFill>
                <a:latin typeface="AR CENA" panose="02000000000000000000" pitchFamily="2" charset="0"/>
              </a:rPr>
              <a:t>is LED?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>
          <a:xfrm rot="20161498">
            <a:off x="6858000" y="3505200"/>
            <a:ext cx="2667000" cy="11430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altLang="en-US" sz="2400" b="1">
                <a:solidFill>
                  <a:srgbClr val="FFFFFF"/>
                </a:solidFill>
              </a:rPr>
              <a:t>Semiconductors bring quality </a:t>
            </a:r>
          </a:p>
          <a:p>
            <a:pPr>
              <a:lnSpc>
                <a:spcPct val="80000"/>
              </a:lnSpc>
            </a:pPr>
            <a:r>
              <a:rPr lang="en-US" altLang="en-US" sz="2400" b="1">
                <a:solidFill>
                  <a:srgbClr val="FFFFFF"/>
                </a:solidFill>
              </a:rPr>
              <a:t>to light!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9482" y="5205107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FIG. 1</a:t>
            </a:r>
            <a:endParaRPr lang="en-IN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4071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48451">
        <p:fade/>
      </p:transition>
    </mc:Choice>
    <mc:Fallback>
      <p:transition spd="med" advTm="484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6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66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66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66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66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6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66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66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6" grpId="0" animBg="1"/>
      <p:bldP spid="266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3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IN" altLang="en-US" sz="4800" b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          </a:t>
            </a:r>
            <a:endParaRPr lang="en-US" altLang="en-US" sz="4800" b="1" dirty="0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7235" name="Picture 19" descr="9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32339" y="2114508"/>
            <a:ext cx="3964253" cy="3328291"/>
          </a:xfrm>
          <a:solidFill>
            <a:srgbClr val="FF0000"/>
          </a:solidFill>
          <a:ln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37226" name="Picture 10" descr="leds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5710" y="2114508"/>
            <a:ext cx="4318783" cy="329474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7" name="Picture 30" descr="l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63029" y="362627"/>
            <a:ext cx="7345362" cy="10390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41094" y="5442799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FIG</a:t>
            </a:r>
            <a:r>
              <a:rPr lang="en-IN" dirty="0" smtClean="0">
                <a:solidFill>
                  <a:srgbClr val="FFFF00"/>
                </a:solidFill>
              </a:rPr>
              <a:t> 2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0057" y="5409251"/>
            <a:ext cx="136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FIG. 3</a:t>
            </a:r>
            <a:endParaRPr lang="en-IN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9281"/>
      </p:ext>
    </p:extLst>
  </p:cSld>
  <p:clrMapOvr>
    <a:masterClrMapping/>
  </p:clrMapOvr>
  <p:transition spd="slow" advTm="3120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2718"/>
            <a:ext cx="7535252" cy="1400530"/>
          </a:xfrm>
        </p:spPr>
        <p:txBody>
          <a:bodyPr/>
          <a:lstStyle/>
          <a:p>
            <a:r>
              <a:rPr lang="en-IN" sz="7200" b="1" dirty="0" smtClean="0">
                <a:latin typeface="AR CENA" panose="02000000000000000000" pitchFamily="2" charset="0"/>
              </a:rPr>
              <a:t>  HISTORY OF L.E.D.</a:t>
            </a:r>
            <a:endParaRPr lang="en-IN" sz="7200" b="1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1" y="1853248"/>
            <a:ext cx="8949923" cy="4195481"/>
          </a:xfrm>
        </p:spPr>
        <p:txBody>
          <a:bodyPr>
            <a:noAutofit/>
          </a:bodyPr>
          <a:lstStyle/>
          <a:p>
            <a:pPr marL="1828800" lvl="4" indent="0">
              <a:buNone/>
            </a:pPr>
            <a:r>
              <a:rPr lang="en-IN" sz="2000" u="sng" dirty="0" smtClean="0">
                <a:solidFill>
                  <a:srgbClr val="00B0F0"/>
                </a:solidFill>
              </a:rPr>
              <a:t>In 1907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/>
              <a:t>            H.J</a:t>
            </a:r>
            <a:r>
              <a:rPr lang="en-IN" sz="2400" dirty="0"/>
              <a:t>. </a:t>
            </a:r>
            <a:r>
              <a:rPr lang="en-IN" sz="2400" dirty="0" smtClean="0"/>
              <a:t>ROUND</a:t>
            </a:r>
            <a:endParaRPr lang="en-IN" sz="2400" u="sng" dirty="0" smtClean="0"/>
          </a:p>
          <a:p>
            <a:pPr marL="0" indent="0">
              <a:buNone/>
            </a:pPr>
            <a:r>
              <a:rPr lang="en-IN" sz="2400" dirty="0" smtClean="0">
                <a:solidFill>
                  <a:srgbClr val="00B0F0"/>
                </a:solidFill>
              </a:rPr>
              <a:t>				</a:t>
            </a:r>
            <a:r>
              <a:rPr lang="en-IN" sz="2400" u="sng" dirty="0" smtClean="0">
                <a:solidFill>
                  <a:srgbClr val="00B0F0"/>
                </a:solidFill>
              </a:rPr>
              <a:t>In 1927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	</a:t>
            </a:r>
            <a:r>
              <a:rPr lang="en-IN" dirty="0" smtClean="0"/>
              <a:t>	      </a:t>
            </a:r>
            <a:r>
              <a:rPr lang="en-IN" sz="2400" dirty="0" smtClean="0"/>
              <a:t>OLEG LOSEY</a:t>
            </a:r>
          </a:p>
          <a:p>
            <a:pPr marL="0" indent="0">
              <a:buNone/>
            </a:pPr>
            <a:r>
              <a:rPr lang="en-IN" sz="2400" dirty="0" smtClean="0">
                <a:solidFill>
                  <a:srgbClr val="00B0F0"/>
                </a:solidFill>
              </a:rPr>
              <a:t>				</a:t>
            </a:r>
            <a:r>
              <a:rPr lang="en-IN" sz="2400" u="sng" dirty="0" smtClean="0">
                <a:solidFill>
                  <a:srgbClr val="00B0F0"/>
                </a:solidFill>
              </a:rPr>
              <a:t>In 1962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/>
              <a:t>		</a:t>
            </a:r>
            <a:r>
              <a:rPr lang="en-IN" sz="2400" dirty="0"/>
              <a:t>	</a:t>
            </a:r>
            <a:r>
              <a:rPr lang="en-IN" sz="2400" dirty="0" smtClean="0"/>
              <a:t>NICK HOLONYAK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/>
              <a:t>The </a:t>
            </a:r>
            <a:r>
              <a:rPr lang="en-IN" sz="2400" dirty="0"/>
              <a:t>first commercial LEDs were commonly used as replacements for incandescent and neon indicator lamps, and in seven-segment </a:t>
            </a:r>
            <a:r>
              <a:rPr lang="en-IN" sz="2400" dirty="0" smtClean="0"/>
              <a:t>displays.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086" y="2979214"/>
            <a:ext cx="2769704" cy="3597965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712676" y="323557"/>
            <a:ext cx="3745523" cy="19624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9" name="Picture 10" descr="colormo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445" y="1437276"/>
            <a:ext cx="4740956" cy="8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352540" y="6508340"/>
            <a:ext cx="191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FIG.1</a:t>
            </a:r>
            <a:endParaRPr lang="en-IN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79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40120">
        <p14:flash/>
      </p:transition>
    </mc:Choice>
    <mc:Fallback>
      <p:transition spd="slow" advTm="401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2743200" y="1083023"/>
            <a:ext cx="7467600" cy="3962400"/>
          </a:xfrm>
          <a:prstGeom prst="rect">
            <a:avLst/>
          </a:prstGeom>
          <a:solidFill>
            <a:srgbClr val="CCFF99">
              <a:alpha val="70000"/>
            </a:srgbClr>
          </a:soli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2571611" y="34170"/>
            <a:ext cx="6781800" cy="1066800"/>
          </a:xfrm>
        </p:spPr>
        <p:txBody>
          <a:bodyPr/>
          <a:lstStyle/>
          <a:p>
            <a:r>
              <a:rPr lang="en-US" altLang="en-US" sz="6000" dirty="0">
                <a:solidFill>
                  <a:schemeClr val="tx1"/>
                </a:solidFill>
                <a:latin typeface="AR CENA" panose="02000000000000000000" pitchFamily="2" charset="0"/>
              </a:rPr>
              <a:t>How </a:t>
            </a:r>
            <a:r>
              <a:rPr lang="en-US" altLang="en-US" sz="6000" dirty="0" smtClean="0">
                <a:solidFill>
                  <a:schemeClr val="tx1"/>
                </a:solidFill>
                <a:latin typeface="AR CENA" panose="02000000000000000000" pitchFamily="2" charset="0"/>
              </a:rPr>
              <a:t>L.E.D work</a:t>
            </a:r>
            <a:r>
              <a:rPr lang="en-US" altLang="en-US" sz="6000" dirty="0">
                <a:solidFill>
                  <a:schemeClr val="tx1"/>
                </a:solidFill>
                <a:latin typeface="AR CENA" panose="02000000000000000000" pitchFamily="2" charset="0"/>
              </a:rPr>
              <a:t>?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477000" y="1981201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ahoma" panose="020B0604030504040204" pitchFamily="34" charset="0"/>
            </a:endParaRPr>
          </a:p>
        </p:txBody>
      </p:sp>
      <p:grpSp>
        <p:nvGrpSpPr>
          <p:cNvPr id="11294" name="Group 30"/>
          <p:cNvGrpSpPr>
            <a:grpSpLocks/>
          </p:cNvGrpSpPr>
          <p:nvPr/>
        </p:nvGrpSpPr>
        <p:grpSpPr bwMode="auto">
          <a:xfrm>
            <a:off x="4522374" y="906811"/>
            <a:ext cx="6067425" cy="3919538"/>
            <a:chOff x="18" y="1147"/>
            <a:chExt cx="3822" cy="2469"/>
          </a:xfrm>
        </p:grpSpPr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1968" y="2352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P-n junction</a:t>
              </a:r>
            </a:p>
          </p:txBody>
        </p:sp>
        <p:pic>
          <p:nvPicPr>
            <p:cNvPr id="11269" name="Picture 5" descr="led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1147"/>
              <a:ext cx="2616" cy="2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2976" y="2304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Electrical Contacts</a:t>
              </a:r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1824" y="2160"/>
              <a:ext cx="1152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 flipV="1">
              <a:off x="1776" y="2592"/>
              <a:ext cx="120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>
              <a:off x="1824" y="2448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1676400" y="3657601"/>
            <a:ext cx="4419600" cy="396875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prstShdw prst="shdw17" dist="17961" dir="2700000">
              <a:srgbClr val="99FF33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A typical LED needs a p-n junction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1676400" y="5867401"/>
            <a:ext cx="4419600" cy="1006475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prstShdw prst="shdw17" dist="17961" dir="2700000">
              <a:srgbClr val="99FF33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Junction is biased to produce even more e-h and to inject electrons from n to p for recombination to happen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1676400" y="4191001"/>
            <a:ext cx="4419600" cy="701675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prstShdw prst="shdw17" dist="17961" dir="2700000">
              <a:srgbClr val="99FF33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There are a lot of electrons and holes at the junction due to excitations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1676400" y="5029201"/>
            <a:ext cx="4419600" cy="701675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prstShdw prst="shdw17" dist="17961" dir="2700000">
              <a:srgbClr val="99FF33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Electrons from n need to be injected to p to promote recombination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6553200" y="5638800"/>
            <a:ext cx="3124200" cy="106680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Recombination produces light!!</a:t>
            </a: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5943600" y="6324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1299" name="Picture 35" descr="White LED T1 3/4 4000 mc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6766" y="4919871"/>
            <a:ext cx="13112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olormo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837" y="892872"/>
            <a:ext cx="4038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49368" y="5069806"/>
            <a:ext cx="234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FIG. 1.1</a:t>
            </a:r>
          </a:p>
          <a:p>
            <a:endParaRPr lang="en-IN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20877" y="6185972"/>
            <a:ext cx="173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FIG. 1.2</a:t>
            </a:r>
            <a:endParaRPr lang="en-IN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34946713"/>
      </p:ext>
    </p:extLst>
  </p:cSld>
  <p:clrMapOvr>
    <a:masterClrMapping/>
  </p:clrMapOvr>
  <p:transition spd="slow" advTm="2975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 animBg="1"/>
      <p:bldP spid="11290" grpId="0" animBg="1"/>
      <p:bldP spid="11291" grpId="0" animBg="1"/>
      <p:bldP spid="11293" grpId="0" animBg="1"/>
      <p:bldP spid="112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Line 4"/>
          <p:cNvSpPr>
            <a:spLocks noChangeShapeType="1"/>
          </p:cNvSpPr>
          <p:nvPr/>
        </p:nvSpPr>
        <p:spPr bwMode="auto">
          <a:xfrm flipH="1">
            <a:off x="2819400" y="3505200"/>
            <a:ext cx="396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2821" name="Line 5"/>
          <p:cNvSpPr>
            <a:spLocks noChangeShapeType="1"/>
          </p:cNvSpPr>
          <p:nvPr/>
        </p:nvSpPr>
        <p:spPr bwMode="auto">
          <a:xfrm>
            <a:off x="4371109" y="1257300"/>
            <a:ext cx="0" cy="4648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1885122" y="-67557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5400" dirty="0" smtClean="0">
                <a:latin typeface="AR CENA" panose="02000000000000000000" pitchFamily="2" charset="0"/>
              </a:rPr>
              <a:t>PROCESS OF RECOMBINATION</a:t>
            </a:r>
            <a:endParaRPr lang="en-US" altLang="en-US" sz="5400" dirty="0">
              <a:latin typeface="AR CENA" panose="02000000000000000000" pitchFamily="2" charset="0"/>
            </a:endParaRPr>
          </a:p>
        </p:txBody>
      </p:sp>
      <p:sp>
        <p:nvSpPr>
          <p:cNvPr id="162823" name="Oval 7"/>
          <p:cNvSpPr>
            <a:spLocks noChangeArrowheads="1"/>
          </p:cNvSpPr>
          <p:nvPr/>
        </p:nvSpPr>
        <p:spPr bwMode="auto">
          <a:xfrm>
            <a:off x="3990109" y="2087932"/>
            <a:ext cx="76200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2824" name="Oval 8"/>
          <p:cNvSpPr>
            <a:spLocks noChangeArrowheads="1"/>
          </p:cNvSpPr>
          <p:nvPr/>
        </p:nvSpPr>
        <p:spPr bwMode="auto">
          <a:xfrm>
            <a:off x="3962400" y="3962400"/>
            <a:ext cx="762000" cy="685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3366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2825" name="Freeform 9"/>
          <p:cNvSpPr>
            <a:spLocks/>
          </p:cNvSpPr>
          <p:nvPr/>
        </p:nvSpPr>
        <p:spPr bwMode="auto">
          <a:xfrm rot="16437127">
            <a:off x="5537200" y="2463800"/>
            <a:ext cx="304800" cy="1320800"/>
          </a:xfrm>
          <a:custGeom>
            <a:avLst/>
            <a:gdLst>
              <a:gd name="T0" fmla="*/ 144 w 200"/>
              <a:gd name="T1" fmla="*/ 16 h 640"/>
              <a:gd name="T2" fmla="*/ 0 w 200"/>
              <a:gd name="T3" fmla="*/ 16 h 640"/>
              <a:gd name="T4" fmla="*/ 144 w 200"/>
              <a:gd name="T5" fmla="*/ 112 h 640"/>
              <a:gd name="T6" fmla="*/ 0 w 200"/>
              <a:gd name="T7" fmla="*/ 160 h 640"/>
              <a:gd name="T8" fmla="*/ 144 w 200"/>
              <a:gd name="T9" fmla="*/ 208 h 640"/>
              <a:gd name="T10" fmla="*/ 48 w 200"/>
              <a:gd name="T11" fmla="*/ 304 h 640"/>
              <a:gd name="T12" fmla="*/ 192 w 200"/>
              <a:gd name="T13" fmla="*/ 352 h 640"/>
              <a:gd name="T14" fmla="*/ 48 w 200"/>
              <a:gd name="T15" fmla="*/ 400 h 640"/>
              <a:gd name="T16" fmla="*/ 192 w 200"/>
              <a:gd name="T17" fmla="*/ 448 h 640"/>
              <a:gd name="T18" fmla="*/ 96 w 200"/>
              <a:gd name="T19" fmla="*/ 496 h 640"/>
              <a:gd name="T20" fmla="*/ 96 w 200"/>
              <a:gd name="T21" fmla="*/ 64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0" h="640">
                <a:moveTo>
                  <a:pt x="144" y="16"/>
                </a:moveTo>
                <a:cubicBezTo>
                  <a:pt x="72" y="8"/>
                  <a:pt x="0" y="0"/>
                  <a:pt x="0" y="16"/>
                </a:cubicBezTo>
                <a:cubicBezTo>
                  <a:pt x="0" y="32"/>
                  <a:pt x="144" y="88"/>
                  <a:pt x="144" y="112"/>
                </a:cubicBezTo>
                <a:cubicBezTo>
                  <a:pt x="144" y="136"/>
                  <a:pt x="0" y="144"/>
                  <a:pt x="0" y="160"/>
                </a:cubicBezTo>
                <a:cubicBezTo>
                  <a:pt x="0" y="176"/>
                  <a:pt x="136" y="184"/>
                  <a:pt x="144" y="208"/>
                </a:cubicBezTo>
                <a:cubicBezTo>
                  <a:pt x="152" y="232"/>
                  <a:pt x="40" y="280"/>
                  <a:pt x="48" y="304"/>
                </a:cubicBezTo>
                <a:cubicBezTo>
                  <a:pt x="56" y="328"/>
                  <a:pt x="192" y="336"/>
                  <a:pt x="192" y="352"/>
                </a:cubicBezTo>
                <a:cubicBezTo>
                  <a:pt x="192" y="368"/>
                  <a:pt x="48" y="384"/>
                  <a:pt x="48" y="400"/>
                </a:cubicBezTo>
                <a:cubicBezTo>
                  <a:pt x="48" y="416"/>
                  <a:pt x="184" y="432"/>
                  <a:pt x="192" y="448"/>
                </a:cubicBezTo>
                <a:cubicBezTo>
                  <a:pt x="200" y="464"/>
                  <a:pt x="112" y="464"/>
                  <a:pt x="96" y="496"/>
                </a:cubicBezTo>
                <a:cubicBezTo>
                  <a:pt x="80" y="528"/>
                  <a:pt x="88" y="584"/>
                  <a:pt x="96" y="64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2826" name="Freeform 10"/>
          <p:cNvSpPr>
            <a:spLocks/>
          </p:cNvSpPr>
          <p:nvPr/>
        </p:nvSpPr>
        <p:spPr bwMode="auto">
          <a:xfrm rot="16437127">
            <a:off x="5613400" y="2768600"/>
            <a:ext cx="304800" cy="1320800"/>
          </a:xfrm>
          <a:custGeom>
            <a:avLst/>
            <a:gdLst>
              <a:gd name="T0" fmla="*/ 144 w 200"/>
              <a:gd name="T1" fmla="*/ 16 h 640"/>
              <a:gd name="T2" fmla="*/ 0 w 200"/>
              <a:gd name="T3" fmla="*/ 16 h 640"/>
              <a:gd name="T4" fmla="*/ 144 w 200"/>
              <a:gd name="T5" fmla="*/ 112 h 640"/>
              <a:gd name="T6" fmla="*/ 0 w 200"/>
              <a:gd name="T7" fmla="*/ 160 h 640"/>
              <a:gd name="T8" fmla="*/ 144 w 200"/>
              <a:gd name="T9" fmla="*/ 208 h 640"/>
              <a:gd name="T10" fmla="*/ 48 w 200"/>
              <a:gd name="T11" fmla="*/ 304 h 640"/>
              <a:gd name="T12" fmla="*/ 192 w 200"/>
              <a:gd name="T13" fmla="*/ 352 h 640"/>
              <a:gd name="T14" fmla="*/ 48 w 200"/>
              <a:gd name="T15" fmla="*/ 400 h 640"/>
              <a:gd name="T16" fmla="*/ 192 w 200"/>
              <a:gd name="T17" fmla="*/ 448 h 640"/>
              <a:gd name="T18" fmla="*/ 96 w 200"/>
              <a:gd name="T19" fmla="*/ 496 h 640"/>
              <a:gd name="T20" fmla="*/ 96 w 200"/>
              <a:gd name="T21" fmla="*/ 64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0" h="640">
                <a:moveTo>
                  <a:pt x="144" y="16"/>
                </a:moveTo>
                <a:cubicBezTo>
                  <a:pt x="72" y="8"/>
                  <a:pt x="0" y="0"/>
                  <a:pt x="0" y="16"/>
                </a:cubicBezTo>
                <a:cubicBezTo>
                  <a:pt x="0" y="32"/>
                  <a:pt x="144" y="88"/>
                  <a:pt x="144" y="112"/>
                </a:cubicBezTo>
                <a:cubicBezTo>
                  <a:pt x="144" y="136"/>
                  <a:pt x="0" y="144"/>
                  <a:pt x="0" y="160"/>
                </a:cubicBezTo>
                <a:cubicBezTo>
                  <a:pt x="0" y="176"/>
                  <a:pt x="136" y="184"/>
                  <a:pt x="144" y="208"/>
                </a:cubicBezTo>
                <a:cubicBezTo>
                  <a:pt x="152" y="232"/>
                  <a:pt x="40" y="280"/>
                  <a:pt x="48" y="304"/>
                </a:cubicBezTo>
                <a:cubicBezTo>
                  <a:pt x="56" y="328"/>
                  <a:pt x="192" y="336"/>
                  <a:pt x="192" y="352"/>
                </a:cubicBezTo>
                <a:cubicBezTo>
                  <a:pt x="192" y="368"/>
                  <a:pt x="48" y="384"/>
                  <a:pt x="48" y="400"/>
                </a:cubicBezTo>
                <a:cubicBezTo>
                  <a:pt x="48" y="416"/>
                  <a:pt x="184" y="432"/>
                  <a:pt x="192" y="448"/>
                </a:cubicBezTo>
                <a:cubicBezTo>
                  <a:pt x="200" y="464"/>
                  <a:pt x="112" y="464"/>
                  <a:pt x="96" y="496"/>
                </a:cubicBezTo>
                <a:cubicBezTo>
                  <a:pt x="80" y="528"/>
                  <a:pt x="88" y="584"/>
                  <a:pt x="96" y="64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2827" name="Freeform 11"/>
          <p:cNvSpPr>
            <a:spLocks/>
          </p:cNvSpPr>
          <p:nvPr/>
        </p:nvSpPr>
        <p:spPr bwMode="auto">
          <a:xfrm rot="16437127">
            <a:off x="5613400" y="3149600"/>
            <a:ext cx="304800" cy="1320800"/>
          </a:xfrm>
          <a:custGeom>
            <a:avLst/>
            <a:gdLst>
              <a:gd name="T0" fmla="*/ 144 w 200"/>
              <a:gd name="T1" fmla="*/ 16 h 640"/>
              <a:gd name="T2" fmla="*/ 0 w 200"/>
              <a:gd name="T3" fmla="*/ 16 h 640"/>
              <a:gd name="T4" fmla="*/ 144 w 200"/>
              <a:gd name="T5" fmla="*/ 112 h 640"/>
              <a:gd name="T6" fmla="*/ 0 w 200"/>
              <a:gd name="T7" fmla="*/ 160 h 640"/>
              <a:gd name="T8" fmla="*/ 144 w 200"/>
              <a:gd name="T9" fmla="*/ 208 h 640"/>
              <a:gd name="T10" fmla="*/ 48 w 200"/>
              <a:gd name="T11" fmla="*/ 304 h 640"/>
              <a:gd name="T12" fmla="*/ 192 w 200"/>
              <a:gd name="T13" fmla="*/ 352 h 640"/>
              <a:gd name="T14" fmla="*/ 48 w 200"/>
              <a:gd name="T15" fmla="*/ 400 h 640"/>
              <a:gd name="T16" fmla="*/ 192 w 200"/>
              <a:gd name="T17" fmla="*/ 448 h 640"/>
              <a:gd name="T18" fmla="*/ 96 w 200"/>
              <a:gd name="T19" fmla="*/ 496 h 640"/>
              <a:gd name="T20" fmla="*/ 96 w 200"/>
              <a:gd name="T21" fmla="*/ 64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0" h="640">
                <a:moveTo>
                  <a:pt x="144" y="16"/>
                </a:moveTo>
                <a:cubicBezTo>
                  <a:pt x="72" y="8"/>
                  <a:pt x="0" y="0"/>
                  <a:pt x="0" y="16"/>
                </a:cubicBezTo>
                <a:cubicBezTo>
                  <a:pt x="0" y="32"/>
                  <a:pt x="144" y="88"/>
                  <a:pt x="144" y="112"/>
                </a:cubicBezTo>
                <a:cubicBezTo>
                  <a:pt x="144" y="136"/>
                  <a:pt x="0" y="144"/>
                  <a:pt x="0" y="160"/>
                </a:cubicBezTo>
                <a:cubicBezTo>
                  <a:pt x="0" y="176"/>
                  <a:pt x="136" y="184"/>
                  <a:pt x="144" y="208"/>
                </a:cubicBezTo>
                <a:cubicBezTo>
                  <a:pt x="152" y="232"/>
                  <a:pt x="40" y="280"/>
                  <a:pt x="48" y="304"/>
                </a:cubicBezTo>
                <a:cubicBezTo>
                  <a:pt x="56" y="328"/>
                  <a:pt x="192" y="336"/>
                  <a:pt x="192" y="352"/>
                </a:cubicBezTo>
                <a:cubicBezTo>
                  <a:pt x="192" y="368"/>
                  <a:pt x="48" y="384"/>
                  <a:pt x="48" y="400"/>
                </a:cubicBezTo>
                <a:cubicBezTo>
                  <a:pt x="48" y="416"/>
                  <a:pt x="184" y="432"/>
                  <a:pt x="192" y="448"/>
                </a:cubicBezTo>
                <a:cubicBezTo>
                  <a:pt x="200" y="464"/>
                  <a:pt x="112" y="464"/>
                  <a:pt x="96" y="496"/>
                </a:cubicBezTo>
                <a:cubicBezTo>
                  <a:pt x="80" y="528"/>
                  <a:pt x="88" y="584"/>
                  <a:pt x="96" y="64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2828" name="AutoShape 12"/>
          <p:cNvSpPr>
            <a:spLocks noChangeArrowheads="1"/>
          </p:cNvSpPr>
          <p:nvPr/>
        </p:nvSpPr>
        <p:spPr bwMode="auto">
          <a:xfrm>
            <a:off x="6705600" y="1447800"/>
            <a:ext cx="3200400" cy="914400"/>
          </a:xfrm>
          <a:prstGeom prst="wedgeRectCallout">
            <a:avLst>
              <a:gd name="adj1" fmla="val -101935"/>
              <a:gd name="adj2" fmla="val 72051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dirty="0">
                <a:solidFill>
                  <a:srgbClr val="FFC000"/>
                </a:solidFill>
                <a:latin typeface="Comic Sans MS" panose="030F0702030302020204" pitchFamily="66" charset="0"/>
              </a:rPr>
              <a:t>Electron (excited by the biased forward voltage) is in the conduction band</a:t>
            </a:r>
          </a:p>
        </p:txBody>
      </p:sp>
      <p:sp>
        <p:nvSpPr>
          <p:cNvPr id="162829" name="Freeform 13"/>
          <p:cNvSpPr>
            <a:spLocks/>
          </p:cNvSpPr>
          <p:nvPr/>
        </p:nvSpPr>
        <p:spPr bwMode="auto">
          <a:xfrm>
            <a:off x="3124200" y="3810000"/>
            <a:ext cx="2590800" cy="2057400"/>
          </a:xfrm>
          <a:custGeom>
            <a:avLst/>
            <a:gdLst>
              <a:gd name="T0" fmla="*/ 0 w 1824"/>
              <a:gd name="T1" fmla="*/ 1216 h 1264"/>
              <a:gd name="T2" fmla="*/ 480 w 1824"/>
              <a:gd name="T3" fmla="*/ 304 h 1264"/>
              <a:gd name="T4" fmla="*/ 1056 w 1824"/>
              <a:gd name="T5" fmla="*/ 160 h 1264"/>
              <a:gd name="T6" fmla="*/ 1824 w 1824"/>
              <a:gd name="T7" fmla="*/ 1264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4" h="1264">
                <a:moveTo>
                  <a:pt x="0" y="1216"/>
                </a:moveTo>
                <a:cubicBezTo>
                  <a:pt x="152" y="848"/>
                  <a:pt x="304" y="480"/>
                  <a:pt x="480" y="304"/>
                </a:cubicBezTo>
                <a:cubicBezTo>
                  <a:pt x="656" y="128"/>
                  <a:pt x="832" y="0"/>
                  <a:pt x="1056" y="160"/>
                </a:cubicBezTo>
                <a:cubicBezTo>
                  <a:pt x="1280" y="320"/>
                  <a:pt x="1552" y="792"/>
                  <a:pt x="1824" y="1264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2830" name="Freeform 14"/>
          <p:cNvSpPr>
            <a:spLocks/>
          </p:cNvSpPr>
          <p:nvPr/>
        </p:nvSpPr>
        <p:spPr bwMode="auto">
          <a:xfrm rot="10800000">
            <a:off x="3157833" y="981365"/>
            <a:ext cx="2286000" cy="2006600"/>
          </a:xfrm>
          <a:custGeom>
            <a:avLst/>
            <a:gdLst>
              <a:gd name="T0" fmla="*/ 0 w 1824"/>
              <a:gd name="T1" fmla="*/ 1216 h 1264"/>
              <a:gd name="T2" fmla="*/ 480 w 1824"/>
              <a:gd name="T3" fmla="*/ 304 h 1264"/>
              <a:gd name="T4" fmla="*/ 1056 w 1824"/>
              <a:gd name="T5" fmla="*/ 160 h 1264"/>
              <a:gd name="T6" fmla="*/ 1824 w 1824"/>
              <a:gd name="T7" fmla="*/ 1264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4" h="1264">
                <a:moveTo>
                  <a:pt x="0" y="1216"/>
                </a:moveTo>
                <a:cubicBezTo>
                  <a:pt x="152" y="848"/>
                  <a:pt x="304" y="480"/>
                  <a:pt x="480" y="304"/>
                </a:cubicBezTo>
                <a:cubicBezTo>
                  <a:pt x="656" y="128"/>
                  <a:pt x="832" y="0"/>
                  <a:pt x="1056" y="160"/>
                </a:cubicBezTo>
                <a:cubicBezTo>
                  <a:pt x="1280" y="320"/>
                  <a:pt x="1552" y="792"/>
                  <a:pt x="1824" y="1264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2831" name="AutoShape 15"/>
          <p:cNvSpPr>
            <a:spLocks noChangeArrowheads="1"/>
          </p:cNvSpPr>
          <p:nvPr/>
        </p:nvSpPr>
        <p:spPr bwMode="auto">
          <a:xfrm>
            <a:off x="2057400" y="6172200"/>
            <a:ext cx="2209800" cy="685800"/>
          </a:xfrm>
          <a:prstGeom prst="wedgeRectCallout">
            <a:avLst>
              <a:gd name="adj1" fmla="val 34051"/>
              <a:gd name="adj2" fmla="val -288889"/>
            </a:avLst>
          </a:prstGeom>
          <a:solidFill>
            <a:srgbClr val="FF0000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Hole is in valance band</a:t>
            </a:r>
          </a:p>
        </p:txBody>
      </p:sp>
      <p:sp>
        <p:nvSpPr>
          <p:cNvPr id="162832" name="AutoShape 16"/>
          <p:cNvSpPr>
            <a:spLocks noChangeArrowheads="1"/>
          </p:cNvSpPr>
          <p:nvPr/>
        </p:nvSpPr>
        <p:spPr bwMode="auto">
          <a:xfrm flipH="1" flipV="1">
            <a:off x="10668000" y="6858000"/>
            <a:ext cx="685800" cy="45719"/>
          </a:xfrm>
          <a:prstGeom prst="wedgeRectCallout">
            <a:avLst>
              <a:gd name="adj1" fmla="val -30713"/>
              <a:gd name="adj2" fmla="val -40123"/>
            </a:avLst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 altLang="en-US" baseline="-25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4114800" y="990601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E</a:t>
            </a:r>
          </a:p>
        </p:txBody>
      </p:sp>
      <p:sp>
        <p:nvSpPr>
          <p:cNvPr id="162834" name="Text Box 18"/>
          <p:cNvSpPr txBox="1">
            <a:spLocks noChangeArrowheads="1"/>
          </p:cNvSpPr>
          <p:nvPr/>
        </p:nvSpPr>
        <p:spPr bwMode="auto">
          <a:xfrm>
            <a:off x="2514600" y="3352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Arial Narrow" panose="020B0606020202030204" pitchFamily="34" charset="0"/>
              </a:rPr>
              <a:t>k</a:t>
            </a:r>
          </a:p>
        </p:txBody>
      </p:sp>
      <p:sp>
        <p:nvSpPr>
          <p:cNvPr id="162835" name="Freeform 19"/>
          <p:cNvSpPr>
            <a:spLocks/>
          </p:cNvSpPr>
          <p:nvPr/>
        </p:nvSpPr>
        <p:spPr bwMode="auto">
          <a:xfrm>
            <a:off x="4419600" y="2286000"/>
            <a:ext cx="2895600" cy="2209800"/>
          </a:xfrm>
          <a:custGeom>
            <a:avLst/>
            <a:gdLst>
              <a:gd name="T0" fmla="*/ 0 w 1824"/>
              <a:gd name="T1" fmla="*/ 1056 h 1392"/>
              <a:gd name="T2" fmla="*/ 0 w 1824"/>
              <a:gd name="T3" fmla="*/ 336 h 1392"/>
              <a:gd name="T4" fmla="*/ 864 w 1824"/>
              <a:gd name="T5" fmla="*/ 192 h 1392"/>
              <a:gd name="T6" fmla="*/ 1824 w 1824"/>
              <a:gd name="T7" fmla="*/ 0 h 1392"/>
              <a:gd name="T8" fmla="*/ 1824 w 1824"/>
              <a:gd name="T9" fmla="*/ 1392 h 1392"/>
              <a:gd name="T10" fmla="*/ 0 w 1824"/>
              <a:gd name="T11" fmla="*/ 1056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4" h="1392">
                <a:moveTo>
                  <a:pt x="0" y="1056"/>
                </a:moveTo>
                <a:lnTo>
                  <a:pt x="0" y="336"/>
                </a:lnTo>
                <a:lnTo>
                  <a:pt x="864" y="192"/>
                </a:lnTo>
                <a:lnTo>
                  <a:pt x="1824" y="0"/>
                </a:lnTo>
                <a:lnTo>
                  <a:pt x="1824" y="1392"/>
                </a:lnTo>
                <a:lnTo>
                  <a:pt x="0" y="1056"/>
                </a:lnTo>
                <a:close/>
              </a:path>
            </a:pathLst>
          </a:custGeom>
          <a:gradFill rotWithShape="1">
            <a:gsLst>
              <a:gs pos="0">
                <a:srgbClr val="FF7575">
                  <a:alpha val="39999"/>
                </a:srgbClr>
              </a:gs>
              <a:gs pos="100000">
                <a:schemeClr val="bg1">
                  <a:alpha val="10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20" name="Picture 10" descr="colormo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37186"/>
            <a:ext cx="6161809" cy="11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52109" y="605948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FIG 1.3</a:t>
            </a:r>
            <a:endParaRPr lang="en-IN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33205" y="6288215"/>
            <a:ext cx="192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FIG 1.4</a:t>
            </a:r>
            <a:endParaRPr lang="en-IN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674" y="3387660"/>
            <a:ext cx="4187764" cy="29453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6639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8735"/>
    </mc:Choice>
    <mc:Fallback>
      <p:transition spd="slow" advTm="48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277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3" grpId="0" animBg="1"/>
      <p:bldP spid="162825" grpId="0" animBg="1"/>
      <p:bldP spid="162826" grpId="0" animBg="1"/>
      <p:bldP spid="162827" grpId="0" animBg="1"/>
      <p:bldP spid="1628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46112" y="406999"/>
            <a:ext cx="679106" cy="4571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0834" y="5808546"/>
            <a:ext cx="2461523" cy="319221"/>
          </a:xfrm>
        </p:spPr>
        <p:txBody>
          <a:bodyPr>
            <a:normAutofit fontScale="85000" lnSpcReduction="20000"/>
          </a:bodyPr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422986" y="1880450"/>
            <a:ext cx="95829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latin typeface="PalatinoLinotype-Bold"/>
              </a:rPr>
              <a:t>                                                  LED                                                      LCD </a:t>
            </a:r>
            <a:r>
              <a:rPr lang="en-IN" b="1" dirty="0">
                <a:latin typeface="PalatinoLinotype-Bold"/>
              </a:rPr>
              <a:t>(high bright)</a:t>
            </a:r>
          </a:p>
          <a:p>
            <a:endParaRPr lang="en-IN" b="1" dirty="0" smtClean="0">
              <a:latin typeface="PalatinoLinotype-Bold"/>
            </a:endParaRPr>
          </a:p>
          <a:p>
            <a:r>
              <a:rPr lang="en-IN" b="1" dirty="0" smtClean="0">
                <a:latin typeface="PalatinoLinotype-Bold"/>
              </a:rPr>
              <a:t>Reliability                                </a:t>
            </a:r>
            <a:r>
              <a:rPr lang="en-IN" dirty="0" smtClean="0">
                <a:latin typeface="PalatinoLinotype-Roman"/>
              </a:rPr>
              <a:t>20,000 </a:t>
            </a:r>
            <a:r>
              <a:rPr lang="en-IN" dirty="0">
                <a:latin typeface="PalatinoLinotype-Roman"/>
              </a:rPr>
              <a:t>hours typical </a:t>
            </a:r>
            <a:r>
              <a:rPr lang="en-IN" dirty="0" smtClean="0">
                <a:latin typeface="PalatinoLinotype-Roman"/>
              </a:rPr>
              <a:t>                             50,000 </a:t>
            </a:r>
            <a:r>
              <a:rPr lang="en-IN" dirty="0">
                <a:latin typeface="PalatinoLinotype-Roman"/>
              </a:rPr>
              <a:t>hours typical</a:t>
            </a:r>
          </a:p>
          <a:p>
            <a:endParaRPr lang="en-IN" b="1" dirty="0" smtClean="0">
              <a:latin typeface="PalatinoLinotype-Bold"/>
            </a:endParaRPr>
          </a:p>
          <a:p>
            <a:r>
              <a:rPr lang="en-IN" b="1" dirty="0" smtClean="0">
                <a:latin typeface="PalatinoLinotype-Bold"/>
              </a:rPr>
              <a:t>Wide </a:t>
            </a:r>
            <a:r>
              <a:rPr lang="en-IN" b="1" dirty="0">
                <a:latin typeface="PalatinoLinotype-Bold"/>
              </a:rPr>
              <a:t>Temperature </a:t>
            </a:r>
            <a:r>
              <a:rPr lang="en-IN" b="1" dirty="0" smtClean="0">
                <a:latin typeface="PalatinoLinotype-Bold"/>
              </a:rPr>
              <a:t>                 </a:t>
            </a:r>
            <a:r>
              <a:rPr lang="en-IN" dirty="0" smtClean="0">
                <a:latin typeface="PalatinoLinotype-Roman"/>
              </a:rPr>
              <a:t>Good                                                     Good</a:t>
            </a:r>
            <a:endParaRPr lang="en-IN" dirty="0">
              <a:latin typeface="PalatinoLinotype-Roman"/>
            </a:endParaRPr>
          </a:p>
          <a:p>
            <a:endParaRPr lang="en-IN" b="1" dirty="0" smtClean="0">
              <a:latin typeface="PalatinoLinotype-Bold"/>
            </a:endParaRPr>
          </a:p>
          <a:p>
            <a:r>
              <a:rPr lang="en-IN" b="1" dirty="0" smtClean="0">
                <a:latin typeface="PalatinoLinotype-Bold"/>
              </a:rPr>
              <a:t>Sunlight </a:t>
            </a:r>
            <a:r>
              <a:rPr lang="en-IN" b="1" dirty="0">
                <a:latin typeface="PalatinoLinotype-Bold"/>
              </a:rPr>
              <a:t>Readability </a:t>
            </a:r>
            <a:r>
              <a:rPr lang="en-IN" b="1" dirty="0" smtClean="0">
                <a:latin typeface="PalatinoLinotype-Bold"/>
              </a:rPr>
              <a:t>             </a:t>
            </a:r>
            <a:r>
              <a:rPr lang="en-IN" dirty="0" smtClean="0">
                <a:latin typeface="PalatinoLinotype-Roman"/>
              </a:rPr>
              <a:t>Moderate                                               Good</a:t>
            </a:r>
            <a:endParaRPr lang="en-IN" dirty="0">
              <a:latin typeface="PalatinoLinotype-Roman"/>
            </a:endParaRPr>
          </a:p>
          <a:p>
            <a:endParaRPr lang="en-IN" b="1" dirty="0" smtClean="0">
              <a:latin typeface="PalatinoLinotype-Bold"/>
            </a:endParaRPr>
          </a:p>
          <a:p>
            <a:r>
              <a:rPr lang="en-IN" b="1" dirty="0" smtClean="0">
                <a:latin typeface="PalatinoLinotype-Bold"/>
              </a:rPr>
              <a:t>Pixel </a:t>
            </a:r>
            <a:r>
              <a:rPr lang="en-IN" b="1" dirty="0">
                <a:latin typeface="PalatinoLinotype-Bold"/>
              </a:rPr>
              <a:t>pitch (pixels / inch) </a:t>
            </a:r>
            <a:r>
              <a:rPr lang="en-IN" b="1" dirty="0" smtClean="0">
                <a:latin typeface="PalatinoLinotype-Bold"/>
              </a:rPr>
              <a:t>      </a:t>
            </a:r>
            <a:r>
              <a:rPr lang="en-IN" dirty="0" smtClean="0">
                <a:latin typeface="PalatinoLinotype-Roman"/>
              </a:rPr>
              <a:t>0.20</a:t>
            </a:r>
            <a:r>
              <a:rPr lang="en-IN" dirty="0">
                <a:latin typeface="PalatinoLinotype-Roman"/>
              </a:rPr>
              <a:t>” (5) typical </a:t>
            </a:r>
            <a:r>
              <a:rPr lang="en-IN" dirty="0" smtClean="0">
                <a:latin typeface="PalatinoLinotype-Roman"/>
              </a:rPr>
              <a:t>                                    0.011</a:t>
            </a:r>
            <a:r>
              <a:rPr lang="en-IN" dirty="0">
                <a:latin typeface="PalatinoLinotype-Roman"/>
              </a:rPr>
              <a:t>” (85) – 15” LCD</a:t>
            </a:r>
          </a:p>
          <a:p>
            <a:endParaRPr lang="en-IN" b="1" dirty="0" smtClean="0">
              <a:latin typeface="PalatinoLinotype-Bold"/>
            </a:endParaRPr>
          </a:p>
          <a:p>
            <a:r>
              <a:rPr lang="en-IN" b="1" dirty="0" smtClean="0">
                <a:latin typeface="PalatinoLinotype-Bold"/>
              </a:rPr>
              <a:t>Number </a:t>
            </a:r>
            <a:r>
              <a:rPr lang="en-IN" b="1" dirty="0">
                <a:latin typeface="PalatinoLinotype-Bold"/>
              </a:rPr>
              <a:t>of </a:t>
            </a:r>
            <a:r>
              <a:rPr lang="en-IN" b="1" dirty="0" smtClean="0">
                <a:latin typeface="PalatinoLinotype-Bold"/>
              </a:rPr>
              <a:t>Colours                  </a:t>
            </a:r>
            <a:r>
              <a:rPr lang="en-IN" dirty="0" smtClean="0">
                <a:latin typeface="PalatinoLinotype-Roman"/>
              </a:rPr>
              <a:t>1 Colour </a:t>
            </a:r>
            <a:r>
              <a:rPr lang="en-IN" dirty="0">
                <a:latin typeface="PalatinoLinotype-Roman"/>
              </a:rPr>
              <a:t>– Red </a:t>
            </a:r>
            <a:r>
              <a:rPr lang="en-IN" dirty="0" smtClean="0">
                <a:latin typeface="PalatinoLinotype-Roman"/>
              </a:rPr>
              <a:t>typical                             </a:t>
            </a:r>
            <a:r>
              <a:rPr lang="en-IN" dirty="0">
                <a:latin typeface="PalatinoLinotype-Roman"/>
              </a:rPr>
              <a:t>16 Million </a:t>
            </a:r>
            <a:r>
              <a:rPr lang="en-IN" dirty="0" smtClean="0">
                <a:latin typeface="PalatinoLinotype-Roman"/>
              </a:rPr>
              <a:t>Colours</a:t>
            </a:r>
            <a:endParaRPr lang="en-IN" dirty="0">
              <a:latin typeface="PalatinoLinotype-Roman"/>
            </a:endParaRPr>
          </a:p>
          <a:p>
            <a:endParaRPr lang="en-IN" b="1" dirty="0" smtClean="0">
              <a:latin typeface="PalatinoLinotype-Bold"/>
            </a:endParaRPr>
          </a:p>
          <a:p>
            <a:r>
              <a:rPr lang="en-IN" b="1" dirty="0" smtClean="0">
                <a:latin typeface="PalatinoLinotype-Bold"/>
              </a:rPr>
              <a:t>Graphic </a:t>
            </a:r>
            <a:r>
              <a:rPr lang="en-IN" b="1" dirty="0">
                <a:latin typeface="PalatinoLinotype-Bold"/>
              </a:rPr>
              <a:t>Display Capability </a:t>
            </a:r>
            <a:r>
              <a:rPr lang="en-IN" b="1" dirty="0" smtClean="0">
                <a:latin typeface="PalatinoLinotype-Bold"/>
              </a:rPr>
              <a:t>   </a:t>
            </a:r>
            <a:r>
              <a:rPr lang="en-IN" dirty="0" smtClean="0">
                <a:latin typeface="PalatinoLinotype-Roman"/>
              </a:rPr>
              <a:t>None                                                     Full Colour Graphic</a:t>
            </a:r>
            <a:endParaRPr lang="en-IN" b="1" dirty="0">
              <a:latin typeface="PalatinoLinotype-Bold"/>
            </a:endParaRPr>
          </a:p>
          <a:p>
            <a:endParaRPr lang="en-IN" b="1" dirty="0" smtClean="0">
              <a:latin typeface="PalatinoLinotype-Bold"/>
            </a:endParaRPr>
          </a:p>
          <a:p>
            <a:r>
              <a:rPr lang="en-IN" b="1" dirty="0" smtClean="0">
                <a:latin typeface="PalatinoLinotype-Bold"/>
              </a:rPr>
              <a:t>Cost                                          </a:t>
            </a:r>
            <a:r>
              <a:rPr lang="en-IN" dirty="0">
                <a:latin typeface="PalatinoLinotype-Roman"/>
              </a:rPr>
              <a:t>Low </a:t>
            </a:r>
            <a:r>
              <a:rPr lang="en-IN" dirty="0" smtClean="0">
                <a:latin typeface="PalatinoLinotype-Roman"/>
              </a:rPr>
              <a:t>                                                         Moderate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633904" y="107977"/>
            <a:ext cx="6896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dirty="0" smtClean="0">
                <a:latin typeface="AR CENA" panose="02000000000000000000" pitchFamily="2" charset="0"/>
              </a:rPr>
              <a:t>COMPARISON BETWEEN L.E.D. AND L.C.D.</a:t>
            </a:r>
            <a:endParaRPr lang="en-IN" sz="6000" dirty="0">
              <a:latin typeface="AR CENA" panose="02000000000000000000" pitchFamily="2" charset="0"/>
            </a:endParaRPr>
          </a:p>
        </p:txBody>
      </p:sp>
      <p:pic>
        <p:nvPicPr>
          <p:cNvPr id="6" name="Picture 10" descr="colormo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04250"/>
            <a:ext cx="4038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7438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48663">
        <p14:prism/>
      </p:transition>
    </mc:Choice>
    <mc:Fallback>
      <p:transition spd="slow" advTm="486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6016" y="363151"/>
            <a:ext cx="9404723" cy="1400530"/>
          </a:xfrm>
        </p:spPr>
        <p:txBody>
          <a:bodyPr/>
          <a:lstStyle/>
          <a:p>
            <a:r>
              <a:rPr lang="en-IN" altLang="en-US" sz="6000" b="1" dirty="0" smtClean="0">
                <a:solidFill>
                  <a:schemeClr val="tx1"/>
                </a:solidFill>
                <a:latin typeface="AR CENA" panose="02000000000000000000" pitchFamily="2" charset="0"/>
              </a:rPr>
              <a:t>APPLICATIONS OF L.E.D.</a:t>
            </a:r>
            <a:endParaRPr lang="tr-TR" altLang="en-US" sz="6000" b="1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392556" y="1984513"/>
            <a:ext cx="8077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en-US" sz="2400" dirty="0">
                <a:latin typeface="Comic Sans MS" panose="030F0702030302020204" pitchFamily="66" charset="0"/>
              </a:rPr>
              <a:t> Sensor Applications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en-US" sz="2400" dirty="0">
                <a:latin typeface="Comic Sans MS" panose="030F0702030302020204" pitchFamily="66" charset="0"/>
              </a:rPr>
              <a:t> Mobile Applications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en-US" sz="2400" dirty="0">
                <a:latin typeface="Comic Sans MS" panose="030F0702030302020204" pitchFamily="66" charset="0"/>
              </a:rPr>
              <a:t> Sign Applications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en-US" sz="2400" dirty="0">
                <a:latin typeface="Comic Sans MS" panose="030F0702030302020204" pitchFamily="66" charset="0"/>
              </a:rPr>
              <a:t> Automative Uses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en-US" sz="2400" dirty="0">
                <a:latin typeface="Comic Sans MS" panose="030F0702030302020204" pitchFamily="66" charset="0"/>
              </a:rPr>
              <a:t> LED Signals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en-US" sz="2400" dirty="0">
                <a:latin typeface="Comic Sans MS" panose="030F0702030302020204" pitchFamily="66" charset="0"/>
              </a:rPr>
              <a:t> Illuminations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smtClean="0">
                <a:latin typeface="Comic Sans MS" panose="030F0702030302020204" pitchFamily="66" charset="0"/>
              </a:rPr>
              <a:t>Indicators</a:t>
            </a:r>
            <a:r>
              <a:rPr lang="en-IN" altLang="en-US" sz="2400" dirty="0" smtClean="0">
                <a:latin typeface="Comic Sans MS" panose="030F0702030302020204" pitchFamily="66" charset="0"/>
              </a:rPr>
              <a:t> 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10" descr="colormov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49017"/>
            <a:ext cx="4740956" cy="8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991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816"/>
    </mc:Choice>
    <mc:Fallback>
      <p:transition spd="slow" advTm="781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46364" y="609600"/>
            <a:ext cx="7793037" cy="1143000"/>
          </a:xfrm>
        </p:spPr>
        <p:txBody>
          <a:bodyPr/>
          <a:lstStyle/>
          <a:p>
            <a:r>
              <a:rPr lang="tr-TR" altLang="en-US" sz="6000" b="1" dirty="0">
                <a:latin typeface="AR CENA" panose="02000000000000000000" pitchFamily="2" charset="0"/>
              </a:rPr>
              <a:t>Sensor</a:t>
            </a:r>
            <a:r>
              <a:rPr lang="tr-TR" altLang="en-US" sz="6000" b="1" dirty="0">
                <a:latin typeface="Comic Sans MS" panose="030F0702030302020204" pitchFamily="66" charset="0"/>
              </a:rPr>
              <a:t> Applications</a:t>
            </a:r>
            <a:endParaRPr lang="en-US" alt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4327" y="2304709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Medical Instrumentation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Bar Code Readers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Color &amp; Money Sensors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Encoders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Optical Switches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Fiber Optic Communication</a:t>
            </a:r>
            <a:endParaRPr lang="tr-TR" alt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altLang="en-US" sz="2400" dirty="0">
              <a:latin typeface="Comic Sans MS" panose="030F0702030302020204" pitchFamily="66" charset="0"/>
            </a:endParaRPr>
          </a:p>
        </p:txBody>
      </p:sp>
      <p:grpSp>
        <p:nvGrpSpPr>
          <p:cNvPr id="121863" name="Group 7"/>
          <p:cNvGrpSpPr>
            <a:grpSpLocks/>
          </p:cNvGrpSpPr>
          <p:nvPr/>
        </p:nvGrpSpPr>
        <p:grpSpPr bwMode="auto">
          <a:xfrm>
            <a:off x="2781300" y="2713038"/>
            <a:ext cx="6629400" cy="1433512"/>
            <a:chOff x="0" y="0"/>
            <a:chExt cx="4176" cy="999"/>
          </a:xfrm>
        </p:grpSpPr>
        <p:sp>
          <p:nvSpPr>
            <p:cNvPr id="12186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17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36482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2186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875" cy="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800">
                  <a:latin typeface="Verdana" panose="020B0604030504040204" pitchFamily="34" charset="0"/>
                </a:rPr>
                <a:t>  </a:t>
              </a:r>
              <a:r>
                <a:rPr lang="en-US" altLang="en-US" sz="7200">
                  <a:latin typeface="Verdana" panose="020B0604030504040204" pitchFamily="34" charset="0"/>
                </a:rPr>
                <a:t> </a:t>
              </a:r>
              <a:r>
                <a:rPr lang="en-US" altLang="en-US" sz="800">
                  <a:latin typeface="Verdana" panose="020B0604030504040204" pitchFamily="34" charset="0"/>
                </a:rPr>
                <a:t>                              </a:t>
              </a:r>
            </a:p>
            <a:p>
              <a:endParaRPr lang="en-US" altLang="en-US" sz="800">
                <a:latin typeface="Verdana" panose="020B0604030504040204" pitchFamily="34" charset="0"/>
              </a:endParaRPr>
            </a:p>
          </p:txBody>
        </p:sp>
      </p:grpSp>
      <p:pic>
        <p:nvPicPr>
          <p:cNvPr id="121862" name="Picture 6" descr="Photo Detecto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" y="4189034"/>
            <a:ext cx="2017713" cy="20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olormo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831" y="1569763"/>
            <a:ext cx="4038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6536" y="6130858"/>
            <a:ext cx="134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FIG. 1.1</a:t>
            </a:r>
            <a:endParaRPr lang="en-IN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02972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.3|0.4|0.6|0.6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4|1.2|12.5|6.7|16.9|2.8|1.4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1145</TotalTime>
  <Words>544</Words>
  <Application>Microsoft Office PowerPoint</Application>
  <PresentationFormat>Custom</PresentationFormat>
  <Paragraphs>145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Ion</vt:lpstr>
      <vt:lpstr>LIGHT EMITTING DIODE</vt:lpstr>
      <vt:lpstr>   What is LED?</vt:lpstr>
      <vt:lpstr>          </vt:lpstr>
      <vt:lpstr>  HISTORY OF L.E.D.</vt:lpstr>
      <vt:lpstr>How L.E.D work? </vt:lpstr>
      <vt:lpstr>Slide 6</vt:lpstr>
      <vt:lpstr>Slide 7</vt:lpstr>
      <vt:lpstr>APPLICATIONS OF L.E.D.</vt:lpstr>
      <vt:lpstr>Sensor Applications</vt:lpstr>
      <vt:lpstr>Mobile Applications</vt:lpstr>
      <vt:lpstr>Sign Applications</vt:lpstr>
      <vt:lpstr>Automative Applications</vt:lpstr>
      <vt:lpstr>            Signal Appications</vt:lpstr>
      <vt:lpstr>Getting to know LED….</vt:lpstr>
      <vt:lpstr>ACKNOWLEDGMENT </vt:lpstr>
      <vt:lpstr>BIBLIOGRAPHY </vt:lpstr>
      <vt:lpstr>    CONCLUSION </vt:lpstr>
      <vt:lpstr>Query Time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 vinod</dc:creator>
  <cp:lastModifiedBy>a</cp:lastModifiedBy>
  <cp:revision>61</cp:revision>
  <dcterms:created xsi:type="dcterms:W3CDTF">2014-08-11T18:21:47Z</dcterms:created>
  <dcterms:modified xsi:type="dcterms:W3CDTF">2016-07-22T07:12:13Z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