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9" r:id="rId4"/>
    <p:sldId id="302" r:id="rId5"/>
    <p:sldId id="260" r:id="rId6"/>
    <p:sldId id="261" r:id="rId7"/>
    <p:sldId id="283" r:id="rId8"/>
    <p:sldId id="262" r:id="rId9"/>
    <p:sldId id="284" r:id="rId10"/>
    <p:sldId id="263" r:id="rId11"/>
    <p:sldId id="265" r:id="rId12"/>
    <p:sldId id="264" r:id="rId13"/>
    <p:sldId id="266" r:id="rId14"/>
    <p:sldId id="267" r:id="rId15"/>
    <p:sldId id="281" r:id="rId16"/>
    <p:sldId id="268" r:id="rId17"/>
    <p:sldId id="282" r:id="rId18"/>
    <p:sldId id="269" r:id="rId19"/>
    <p:sldId id="292" r:id="rId20"/>
    <p:sldId id="287" r:id="rId21"/>
    <p:sldId id="294" r:id="rId22"/>
    <p:sldId id="295" r:id="rId23"/>
    <p:sldId id="298" r:id="rId24"/>
    <p:sldId id="29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EA61A6FD-D164-40D8-9BAA-8E98C6B05A48}" type="datetimeFigureOut">
              <a:rPr lang="en-US"/>
              <a:pPr>
                <a:defRPr/>
              </a:pPr>
              <a:t>7/22/2016</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B060A25D-ECC7-4B47-8E6F-AFA40A8E8B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CC87C909-0084-4AA7-BA6F-8C2E8F4BF651}" type="datetimeFigureOut">
              <a:rPr lang="en-US"/>
              <a:pPr>
                <a:defRPr/>
              </a:pPr>
              <a:t>7/22/2016</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436CAFC6-9C20-4C3D-92E9-D6DE99A43F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9628421C-2E40-4BC8-AB6C-5FAD2DB7EBA8}" type="datetimeFigureOut">
              <a:rPr lang="en-US"/>
              <a:pPr>
                <a:defRPr/>
              </a:pPr>
              <a:t>7/22/2016</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C2A5F990-06E4-4230-B4F1-DE0F595187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2E17BC73-76FF-4835-8A3F-DA1E74122B3E}" type="datetimeFigureOut">
              <a:rPr lang="en-US"/>
              <a:pPr>
                <a:defRPr/>
              </a:pPr>
              <a:t>7/22/2016</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20864330-8731-4B8A-B3C6-A3735B50FE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C273448E-EAAE-41BE-A09B-5155641EAA47}" type="datetimeFigureOut">
              <a:rPr lang="en-US"/>
              <a:pPr>
                <a:defRPr/>
              </a:pPr>
              <a:t>7/22/2016</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3DDF49F2-2405-4482-A65A-3FFBBB0DD8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3"/>
          <p:cNvSpPr>
            <a:spLocks noGrp="1"/>
          </p:cNvSpPr>
          <p:nvPr>
            <p:ph type="dt" sz="half" idx="10"/>
          </p:nvPr>
        </p:nvSpPr>
        <p:spPr/>
        <p:txBody>
          <a:bodyPr/>
          <a:lstStyle>
            <a:lvl1pPr>
              <a:defRPr/>
            </a:lvl1pPr>
          </a:lstStyle>
          <a:p>
            <a:pPr>
              <a:defRPr/>
            </a:pPr>
            <a:fld id="{E63C8519-2C99-4055-80BD-E42A5A1B699F}" type="datetimeFigureOut">
              <a:rPr lang="en-US"/>
              <a:pPr>
                <a:defRPr/>
              </a:pPr>
              <a:t>7/22/2016</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A3E2C3EF-3EC4-46D8-9453-5231C20BE4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3"/>
          <p:cNvSpPr>
            <a:spLocks noGrp="1"/>
          </p:cNvSpPr>
          <p:nvPr>
            <p:ph type="dt" sz="half" idx="10"/>
          </p:nvPr>
        </p:nvSpPr>
        <p:spPr/>
        <p:txBody>
          <a:bodyPr/>
          <a:lstStyle>
            <a:lvl1pPr>
              <a:defRPr/>
            </a:lvl1pPr>
          </a:lstStyle>
          <a:p>
            <a:pPr>
              <a:defRPr/>
            </a:pPr>
            <a:fld id="{00F1EE6B-B0C8-4B4E-8918-7E2414985A5D}" type="datetimeFigureOut">
              <a:rPr lang="en-US"/>
              <a:pPr>
                <a:defRPr/>
              </a:pPr>
              <a:t>7/22/2016</a:t>
            </a:fld>
            <a:endParaRPr lang="en-US"/>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p:cNvSpPr>
            <a:spLocks noGrp="1"/>
          </p:cNvSpPr>
          <p:nvPr>
            <p:ph type="sldNum" sz="quarter" idx="12"/>
          </p:nvPr>
        </p:nvSpPr>
        <p:spPr/>
        <p:txBody>
          <a:bodyPr/>
          <a:lstStyle>
            <a:lvl1pPr>
              <a:defRPr/>
            </a:lvl1pPr>
          </a:lstStyle>
          <a:p>
            <a:pPr>
              <a:defRPr/>
            </a:pPr>
            <a:fld id="{98E92AF1-5ACC-4D50-AF16-C3A079B8C9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3"/>
          <p:cNvSpPr>
            <a:spLocks noGrp="1"/>
          </p:cNvSpPr>
          <p:nvPr>
            <p:ph type="dt" sz="half" idx="10"/>
          </p:nvPr>
        </p:nvSpPr>
        <p:spPr/>
        <p:txBody>
          <a:bodyPr/>
          <a:lstStyle>
            <a:lvl1pPr>
              <a:defRPr/>
            </a:lvl1pPr>
          </a:lstStyle>
          <a:p>
            <a:pPr>
              <a:defRPr/>
            </a:pPr>
            <a:fld id="{E91C6EF6-A628-4C12-8C09-9E12B51AB26C}" type="datetimeFigureOut">
              <a:rPr lang="en-US"/>
              <a:pPr>
                <a:defRPr/>
              </a:pPr>
              <a:t>7/22/2016</a:t>
            </a:fld>
            <a:endParaRPr lang="en-US"/>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p:cNvSpPr>
            <a:spLocks noGrp="1"/>
          </p:cNvSpPr>
          <p:nvPr>
            <p:ph type="sldNum" sz="quarter" idx="12"/>
          </p:nvPr>
        </p:nvSpPr>
        <p:spPr/>
        <p:txBody>
          <a:bodyPr/>
          <a:lstStyle>
            <a:lvl1pPr>
              <a:defRPr/>
            </a:lvl1pPr>
          </a:lstStyle>
          <a:p>
            <a:pPr>
              <a:defRPr/>
            </a:pPr>
            <a:fld id="{129D9654-B94B-4BCC-B268-2E11844751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18F508B0-5E7B-465D-9884-A0FA8DE78B46}" type="datetimeFigureOut">
              <a:rPr lang="en-US"/>
              <a:pPr>
                <a:defRPr/>
              </a:pPr>
              <a:t>7/22/2016</a:t>
            </a:fld>
            <a:endParaRPr lang="en-US"/>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p:cNvSpPr>
            <a:spLocks noGrp="1"/>
          </p:cNvSpPr>
          <p:nvPr>
            <p:ph type="sldNum" sz="quarter" idx="12"/>
          </p:nvPr>
        </p:nvSpPr>
        <p:spPr/>
        <p:txBody>
          <a:bodyPr/>
          <a:lstStyle>
            <a:lvl1pPr>
              <a:defRPr/>
            </a:lvl1pPr>
          </a:lstStyle>
          <a:p>
            <a:pPr>
              <a:defRPr/>
            </a:pPr>
            <a:fld id="{74BBE5D6-FB64-4625-8774-244919E2A1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127229E7-A364-4F26-BC74-83364632EE07}" type="datetimeFigureOut">
              <a:rPr lang="en-US"/>
              <a:pPr>
                <a:defRPr/>
              </a:pPr>
              <a:t>7/22/2016</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7D4FDACC-304E-47F0-B6D9-AB3A9F3265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8CCC4AE5-59E5-48C3-821B-D78D4878EB6A}" type="datetimeFigureOut">
              <a:rPr lang="en-US"/>
              <a:pPr>
                <a:defRPr/>
              </a:pPr>
              <a:t>7/22/2016</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97D32E2C-98F3-4D52-9826-22C1DDD05C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D606C0-4A43-457C-8AB3-2CB136851CDF}" type="datetimeFigureOut">
              <a:rPr lang="en-US"/>
              <a:pPr>
                <a:defRPr/>
              </a:pPr>
              <a:t>7/22/2016</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6D6D18-BD59-4D7C-A390-AA7407348C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kern="1200">
          <a:solidFill>
            <a:schemeClr val="tx1"/>
          </a:solidFill>
          <a:latin typeface="+mj-lt"/>
          <a:ea typeface="+mj-ea"/>
          <a:cs typeface="Arial" charset="0"/>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050" name="כותרת 1"/>
          <p:cNvSpPr>
            <a:spLocks noGrp="1"/>
          </p:cNvSpPr>
          <p:nvPr>
            <p:ph type="ctrTitle"/>
          </p:nvPr>
        </p:nvSpPr>
        <p:spPr>
          <a:xfrm>
            <a:off x="708025" y="685800"/>
            <a:ext cx="7772400" cy="2667000"/>
          </a:xfrm>
        </p:spPr>
        <p:txBody>
          <a:bodyPr/>
          <a:lstStyle/>
          <a:p>
            <a:pPr eaLnBrk="1" hangingPunct="1"/>
            <a:r>
              <a:rPr lang="en-US" sz="6600" smtClean="0"/>
              <a:t>Anisotropic Diffusion</a:t>
            </a: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114300" y="-901700"/>
            <a:ext cx="9372600" cy="866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4894263"/>
          </a:xfrm>
          <a:prstGeom prst="rect">
            <a:avLst/>
          </a:prstGeom>
          <a:noFill/>
        </p:spPr>
        <p:txBody>
          <a:bodyPr>
            <a:spAutoFit/>
          </a:bodyPr>
          <a:lstStyle/>
          <a:p>
            <a:pPr fontAlgn="auto">
              <a:spcBef>
                <a:spcPts val="0"/>
              </a:spcBef>
              <a:spcAft>
                <a:spcPts val="0"/>
              </a:spcAft>
              <a:defRPr/>
            </a:pPr>
            <a:r>
              <a:rPr lang="en-US" sz="2400" dirty="0">
                <a:latin typeface="+mn-lt"/>
                <a:cs typeface="+mn-cs"/>
              </a:rPr>
              <a:t>In this next example, notice how the blurring makes the grass color almost completely  homogeneous… which in our case is considered a desired effect.</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This is because the smoothing operation is vary useful in highly homogeneous regions, since it scales-down the complexity of the region to a simple “blub” of very few discrete brightness levels.</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solidFill>
                  <a:schemeClr val="bg1">
                    <a:lumMod val="50000"/>
                  </a:schemeClr>
                </a:solidFill>
                <a:latin typeface="+mn-lt"/>
                <a:cs typeface="+mn-cs"/>
              </a:rPr>
              <a:t>Using a few iterations of classic Gaussian Blurring, with kernel size of 7x7, 9x9 and 13x13, gives the following product image:</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endParaRPr lang="en-US" sz="2400"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a:stretch>
            <a:fillRect/>
          </a:stretch>
        </p:blipFill>
        <p:spPr bwMode="auto">
          <a:xfrm>
            <a:off x="-114300" y="-901700"/>
            <a:ext cx="9372600" cy="866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685800" y="457200"/>
            <a:ext cx="7543800" cy="5262563"/>
          </a:xfrm>
          <a:prstGeom prst="rect">
            <a:avLst/>
          </a:prstGeom>
          <a:noFill/>
          <a:ln w="9525">
            <a:noFill/>
            <a:miter lim="800000"/>
            <a:headEnd/>
            <a:tailEnd/>
          </a:ln>
        </p:spPr>
        <p:txBody>
          <a:bodyPr>
            <a:spAutoFit/>
          </a:bodyPr>
          <a:lstStyle/>
          <a:p>
            <a:r>
              <a:rPr lang="en-US" sz="2400">
                <a:latin typeface="Calibri" pitchFamily="34" charset="0"/>
              </a:rPr>
              <a:t>While being a popular tool, Gaussian pass has its downsides:</a:t>
            </a:r>
          </a:p>
          <a:p>
            <a:endParaRPr lang="en-US" sz="2400">
              <a:latin typeface="Calibri" pitchFamily="34" charset="0"/>
            </a:endParaRPr>
          </a:p>
          <a:p>
            <a:pPr>
              <a:buFont typeface="Arial" charset="0"/>
              <a:buChar char="•"/>
            </a:pPr>
            <a:r>
              <a:rPr lang="en-US" sz="2400">
                <a:latin typeface="Calibri" pitchFamily="34" charset="0"/>
              </a:rPr>
              <a:t> </a:t>
            </a:r>
            <a:r>
              <a:rPr lang="en-US" sz="2400">
                <a:solidFill>
                  <a:schemeClr val="accent1"/>
                </a:solidFill>
                <a:latin typeface="Calibri" pitchFamily="34" charset="0"/>
              </a:rPr>
              <a:t>Loss of fine detail</a:t>
            </a:r>
          </a:p>
          <a:p>
            <a:endParaRPr lang="en-US" sz="2400">
              <a:latin typeface="Calibri" pitchFamily="34" charset="0"/>
            </a:endParaRPr>
          </a:p>
          <a:p>
            <a:pPr>
              <a:buFont typeface="Arial" charset="0"/>
              <a:buChar char="•"/>
            </a:pPr>
            <a:r>
              <a:rPr lang="en-US" sz="2400">
                <a:latin typeface="Calibri" pitchFamily="34" charset="0"/>
              </a:rPr>
              <a:t> </a:t>
            </a:r>
            <a:r>
              <a:rPr lang="en-US" sz="2400">
                <a:solidFill>
                  <a:schemeClr val="accent1"/>
                </a:solidFill>
                <a:latin typeface="Calibri" pitchFamily="34" charset="0"/>
              </a:rPr>
              <a:t>Smoothing across boundaries </a:t>
            </a:r>
          </a:p>
          <a:p>
            <a:pPr>
              <a:buFont typeface="Arial" charset="0"/>
              <a:buChar char="•"/>
            </a:pPr>
            <a:endParaRPr lang="en-US" sz="2400">
              <a:latin typeface="Calibri" pitchFamily="34" charset="0"/>
            </a:endParaRPr>
          </a:p>
          <a:p>
            <a:r>
              <a:rPr lang="en-US" sz="2400">
                <a:latin typeface="Calibri" pitchFamily="34" charset="0"/>
              </a:rPr>
              <a:t>The first could be expected, as it is the direct trade-off of smoothing …</a:t>
            </a:r>
          </a:p>
          <a:p>
            <a:endParaRPr lang="en-US" sz="2400">
              <a:latin typeface="Calibri" pitchFamily="34" charset="0"/>
            </a:endParaRPr>
          </a:p>
          <a:p>
            <a:r>
              <a:rPr lang="en-US" sz="2400">
                <a:latin typeface="Calibri" pitchFamily="34" charset="0"/>
              </a:rPr>
              <a:t>The second is problematic – with no clear boundaries, image segmentation proves to be difficult.</a:t>
            </a:r>
          </a:p>
          <a:p>
            <a:endParaRPr lang="en-US" sz="2400">
              <a:latin typeface="Calibri" pitchFamily="34" charset="0"/>
            </a:endParaRPr>
          </a:p>
          <a:p>
            <a:r>
              <a:rPr lang="en-US" sz="2400">
                <a:latin typeface="Calibri" pitchFamily="34" charset="0"/>
              </a:rPr>
              <a:t>Here are some examples: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66800" y="3429000"/>
            <a:ext cx="6858000" cy="3048000"/>
          </a:xfrm>
          <a:prstGeom prst="rect">
            <a:avLst/>
          </a:prstGeom>
          <a:noFill/>
          <a:ln w="9525">
            <a:noFill/>
            <a:miter lim="800000"/>
            <a:headEnd/>
            <a:tailEnd/>
          </a:ln>
        </p:spPr>
      </p:pic>
      <p:sp>
        <p:nvSpPr>
          <p:cNvPr id="4" name="TextBox 3"/>
          <p:cNvSpPr txBox="1">
            <a:spLocks noChangeArrowheads="1"/>
          </p:cNvSpPr>
          <p:nvPr/>
        </p:nvSpPr>
        <p:spPr bwMode="auto">
          <a:xfrm>
            <a:off x="304800" y="304800"/>
            <a:ext cx="7772400" cy="3262313"/>
          </a:xfrm>
          <a:prstGeom prst="rect">
            <a:avLst/>
          </a:prstGeom>
          <a:noFill/>
          <a:ln w="9525">
            <a:noFill/>
            <a:miter lim="800000"/>
            <a:headEnd/>
            <a:tailEnd/>
          </a:ln>
        </p:spPr>
        <p:txBody>
          <a:bodyPr>
            <a:spAutoFit/>
          </a:bodyPr>
          <a:lstStyle/>
          <a:p>
            <a:endParaRPr lang="en-US" sz="1400">
              <a:latin typeface="Calibri" pitchFamily="34" charset="0"/>
            </a:endParaRPr>
          </a:p>
          <a:p>
            <a:r>
              <a:rPr lang="en-US" sz="2400">
                <a:latin typeface="Calibri" pitchFamily="34" charset="0"/>
              </a:rPr>
              <a:t>This ww2 photo is given here in its original form.</a:t>
            </a:r>
          </a:p>
          <a:p>
            <a:r>
              <a:rPr lang="en-US" sz="2400">
                <a:latin typeface="Calibri" pitchFamily="34" charset="0"/>
              </a:rPr>
              <a:t>From a human eye point of view – it has a good enough quality.</a:t>
            </a:r>
          </a:p>
          <a:p>
            <a:endParaRPr lang="en-US" sz="2400">
              <a:latin typeface="Calibri" pitchFamily="34" charset="0"/>
            </a:endParaRPr>
          </a:p>
          <a:p>
            <a:r>
              <a:rPr lang="en-US" sz="2400">
                <a:latin typeface="Calibri" pitchFamily="34" charset="0"/>
              </a:rPr>
              <a:t>Pay attention : some surfaces, like the runway’s asphalt or the roofs of the buildings, do not have a smooth texture…</a:t>
            </a:r>
          </a:p>
          <a:p>
            <a:endParaRPr lang="en-US" sz="2400">
              <a:latin typeface="Calibri" pitchFamily="34" charset="0"/>
            </a:endParaRPr>
          </a:p>
          <a:p>
            <a:endParaRPr lang="en-US" sz="2400">
              <a:latin typeface="Calibri" pitchFamily="34" charset="0"/>
            </a:endParaRPr>
          </a:p>
        </p:txBody>
      </p:sp>
      <p:sp>
        <p:nvSpPr>
          <p:cNvPr id="16388" name="מלבן 4"/>
          <p:cNvSpPr>
            <a:spLocks noChangeArrowheads="1"/>
          </p:cNvSpPr>
          <p:nvPr/>
        </p:nvSpPr>
        <p:spPr bwMode="auto">
          <a:xfrm>
            <a:off x="914400" y="2895600"/>
            <a:ext cx="2978150" cy="369888"/>
          </a:xfrm>
          <a:prstGeom prst="rect">
            <a:avLst/>
          </a:prstGeom>
          <a:noFill/>
          <a:ln w="9525">
            <a:noFill/>
            <a:miter lim="800000"/>
            <a:headEnd/>
            <a:tailEnd/>
          </a:ln>
        </p:spPr>
        <p:txBody>
          <a:bodyPr wrap="none">
            <a:spAutoFit/>
          </a:bodyPr>
          <a:lstStyle/>
          <a:p>
            <a:r>
              <a:rPr lang="en-US">
                <a:latin typeface="Calibri" pitchFamily="34" charset="0"/>
              </a:rPr>
              <a:t>(pacific us navy airbase, ww2)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a:spLocks noChangeArrowheads="1"/>
          </p:cNvSpPr>
          <p:nvPr/>
        </p:nvSpPr>
        <p:spPr bwMode="auto">
          <a:xfrm>
            <a:off x="533400" y="381000"/>
            <a:ext cx="7467600" cy="2678113"/>
          </a:xfrm>
          <a:prstGeom prst="rect">
            <a:avLst/>
          </a:prstGeom>
          <a:noFill/>
          <a:ln w="9525">
            <a:noFill/>
            <a:miter lim="800000"/>
            <a:headEnd/>
            <a:tailEnd/>
          </a:ln>
        </p:spPr>
        <p:txBody>
          <a:bodyPr>
            <a:spAutoFit/>
          </a:bodyPr>
          <a:lstStyle/>
          <a:p>
            <a:r>
              <a:rPr lang="en-US" sz="2400">
                <a:latin typeface="Calibri" pitchFamily="34" charset="0"/>
              </a:rPr>
              <a:t>Now, pass the airbase photo through an edge detecting filter (sobel).</a:t>
            </a:r>
          </a:p>
          <a:p>
            <a:endParaRPr lang="en-US" sz="2400">
              <a:latin typeface="Calibri" pitchFamily="34" charset="0"/>
            </a:endParaRPr>
          </a:p>
          <a:p>
            <a:r>
              <a:rPr lang="en-US" sz="2400">
                <a:latin typeface="Calibri" pitchFamily="34" charset="0"/>
              </a:rPr>
              <a:t>Result: </a:t>
            </a:r>
          </a:p>
          <a:p>
            <a:r>
              <a:rPr lang="en-US" sz="2400">
                <a:latin typeface="Calibri" pitchFamily="34" charset="0"/>
              </a:rPr>
              <a:t>along with the “correct” edges, this product photo contains many </a:t>
            </a:r>
            <a:r>
              <a:rPr lang="en-US" sz="2400">
                <a:solidFill>
                  <a:schemeClr val="accent1"/>
                </a:solidFill>
                <a:latin typeface="Calibri" pitchFamily="34" charset="0"/>
              </a:rPr>
              <a:t>false edges</a:t>
            </a:r>
            <a:r>
              <a:rPr lang="en-US" sz="2400">
                <a:latin typeface="Calibri" pitchFamily="34" charset="0"/>
              </a:rPr>
              <a:t>. This is not a good enough edge-marking product.</a:t>
            </a:r>
          </a:p>
        </p:txBody>
      </p:sp>
      <p:pic>
        <p:nvPicPr>
          <p:cNvPr id="3" name="Picture 3"/>
          <p:cNvPicPr>
            <a:picLocks noChangeAspect="1" noChangeArrowheads="1"/>
          </p:cNvPicPr>
          <p:nvPr/>
        </p:nvPicPr>
        <p:blipFill>
          <a:blip r:embed="rId2" cstate="print"/>
          <a:srcRect/>
          <a:stretch>
            <a:fillRect/>
          </a:stretch>
        </p:blipFill>
        <p:spPr bwMode="auto">
          <a:xfrm>
            <a:off x="1066800" y="3429000"/>
            <a:ext cx="71628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143000" y="3200400"/>
            <a:ext cx="7010400" cy="3276600"/>
          </a:xfrm>
          <a:prstGeom prst="rect">
            <a:avLst/>
          </a:prstGeom>
          <a:noFill/>
          <a:ln w="9525">
            <a:noFill/>
            <a:miter lim="800000"/>
            <a:headEnd/>
            <a:tailEnd/>
          </a:ln>
        </p:spPr>
      </p:pic>
      <p:sp>
        <p:nvSpPr>
          <p:cNvPr id="18435" name="TextBox 3"/>
          <p:cNvSpPr txBox="1">
            <a:spLocks noChangeArrowheads="1"/>
          </p:cNvSpPr>
          <p:nvPr/>
        </p:nvSpPr>
        <p:spPr bwMode="auto">
          <a:xfrm>
            <a:off x="1143000" y="533400"/>
            <a:ext cx="2438400" cy="1938338"/>
          </a:xfrm>
          <a:prstGeom prst="rect">
            <a:avLst/>
          </a:prstGeom>
          <a:noFill/>
          <a:ln w="9525">
            <a:noFill/>
            <a:miter lim="800000"/>
            <a:headEnd/>
            <a:tailEnd/>
          </a:ln>
        </p:spPr>
        <p:txBody>
          <a:bodyPr>
            <a:spAutoFit/>
          </a:bodyPr>
          <a:lstStyle/>
          <a:p>
            <a:r>
              <a:rPr lang="en-US" sz="2400">
                <a:latin typeface="Calibri" pitchFamily="34" charset="0"/>
              </a:rPr>
              <a:t>If we smooth the image, we can expect a lot less noise…</a:t>
            </a:r>
          </a:p>
          <a:p>
            <a:endParaRPr lang="en-US" sz="2400">
              <a:latin typeface="Calibri" pitchFamily="34" charset="0"/>
            </a:endParaRPr>
          </a:p>
        </p:txBody>
      </p:sp>
      <p:sp>
        <p:nvSpPr>
          <p:cNvPr id="5" name="TextBox 4"/>
          <p:cNvSpPr txBox="1">
            <a:spLocks noChangeArrowheads="1"/>
          </p:cNvSpPr>
          <p:nvPr/>
        </p:nvSpPr>
        <p:spPr bwMode="auto">
          <a:xfrm>
            <a:off x="5638800" y="533400"/>
            <a:ext cx="2514600" cy="1200150"/>
          </a:xfrm>
          <a:prstGeom prst="rect">
            <a:avLst/>
          </a:prstGeom>
          <a:noFill/>
          <a:ln w="9525">
            <a:noFill/>
            <a:miter lim="800000"/>
            <a:headEnd/>
            <a:tailEnd/>
          </a:ln>
        </p:spPr>
        <p:txBody>
          <a:bodyPr>
            <a:spAutoFit/>
          </a:bodyPr>
          <a:lstStyle/>
          <a:p>
            <a:r>
              <a:rPr lang="en-US" sz="2400">
                <a:latin typeface="Calibri" pitchFamily="34" charset="0"/>
              </a:rPr>
              <a:t>Smoothing the original with Gaussian 5x5…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לבן 1"/>
          <p:cNvSpPr>
            <a:spLocks noChangeArrowheads="1"/>
          </p:cNvSpPr>
          <p:nvPr/>
        </p:nvSpPr>
        <p:spPr bwMode="auto">
          <a:xfrm>
            <a:off x="304800" y="457200"/>
            <a:ext cx="4572000" cy="461963"/>
          </a:xfrm>
          <a:prstGeom prst="rect">
            <a:avLst/>
          </a:prstGeom>
          <a:noFill/>
          <a:ln w="9525">
            <a:noFill/>
            <a:miter lim="800000"/>
            <a:headEnd/>
            <a:tailEnd/>
          </a:ln>
        </p:spPr>
        <p:txBody>
          <a:bodyPr>
            <a:spAutoFit/>
          </a:bodyPr>
          <a:lstStyle/>
          <a:p>
            <a:r>
              <a:rPr lang="en-US" sz="2400">
                <a:latin typeface="Calibri" pitchFamily="34" charset="0"/>
              </a:rPr>
              <a:t>Running edge detection…</a:t>
            </a:r>
          </a:p>
        </p:txBody>
      </p:sp>
      <p:pic>
        <p:nvPicPr>
          <p:cNvPr id="3" name="Picture 3"/>
          <p:cNvPicPr>
            <a:picLocks noChangeAspect="1" noChangeArrowheads="1"/>
          </p:cNvPicPr>
          <p:nvPr/>
        </p:nvPicPr>
        <p:blipFill>
          <a:blip r:embed="rId2" cstate="print"/>
          <a:srcRect/>
          <a:stretch>
            <a:fillRect/>
          </a:stretch>
        </p:blipFill>
        <p:spPr bwMode="auto">
          <a:xfrm>
            <a:off x="1066800" y="1219200"/>
            <a:ext cx="6553200" cy="3276600"/>
          </a:xfrm>
          <a:prstGeom prst="rect">
            <a:avLst/>
          </a:prstGeom>
          <a:noFill/>
          <a:ln w="9525">
            <a:noFill/>
            <a:miter lim="800000"/>
            <a:headEnd/>
            <a:tailEnd/>
          </a:ln>
        </p:spPr>
      </p:pic>
      <p:sp>
        <p:nvSpPr>
          <p:cNvPr id="4" name="TextBox 3"/>
          <p:cNvSpPr txBox="1">
            <a:spLocks noChangeArrowheads="1"/>
          </p:cNvSpPr>
          <p:nvPr/>
        </p:nvSpPr>
        <p:spPr bwMode="auto">
          <a:xfrm>
            <a:off x="533400" y="4953000"/>
            <a:ext cx="5943600" cy="1200150"/>
          </a:xfrm>
          <a:prstGeom prst="rect">
            <a:avLst/>
          </a:prstGeom>
          <a:noFill/>
          <a:ln w="9525">
            <a:noFill/>
            <a:miter lim="800000"/>
            <a:headEnd/>
            <a:tailEnd/>
          </a:ln>
        </p:spPr>
        <p:txBody>
          <a:bodyPr>
            <a:spAutoFit/>
          </a:bodyPr>
          <a:lstStyle/>
          <a:p>
            <a:r>
              <a:rPr lang="en-US" sz="2400">
                <a:latin typeface="Calibri" pitchFamily="34" charset="0"/>
              </a:rPr>
              <a:t>Many of the false edges were smoothed.</a:t>
            </a:r>
          </a:p>
          <a:p>
            <a:r>
              <a:rPr lang="en-US" sz="2400">
                <a:latin typeface="Calibri" pitchFamily="34" charset="0"/>
              </a:rPr>
              <a:t>Unfortunately, so were the true edges.</a:t>
            </a:r>
          </a:p>
          <a:p>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381000" y="381000"/>
            <a:ext cx="8458200" cy="3416300"/>
          </a:xfrm>
          <a:prstGeom prst="rect">
            <a:avLst/>
          </a:prstGeom>
          <a:noFill/>
          <a:ln w="9525">
            <a:noFill/>
            <a:miter lim="800000"/>
            <a:headEnd/>
            <a:tailEnd/>
          </a:ln>
        </p:spPr>
        <p:txBody>
          <a:bodyPr>
            <a:spAutoFit/>
          </a:bodyPr>
          <a:lstStyle/>
          <a:p>
            <a:r>
              <a:rPr lang="en-US" sz="2400">
                <a:latin typeface="Calibri" pitchFamily="34" charset="0"/>
              </a:rPr>
              <a:t>Using this linear smoothing, gives especially  poor results in more coarse images</a:t>
            </a:r>
          </a:p>
          <a:p>
            <a:r>
              <a:rPr lang="en-US" sz="2400">
                <a:latin typeface="Calibri" pitchFamily="34" charset="0"/>
              </a:rPr>
              <a:t>(a.k.a low resolution images), as Blurring already makes an image a lot more coarse.</a:t>
            </a:r>
          </a:p>
          <a:p>
            <a:endParaRPr lang="en-US" sz="2400">
              <a:latin typeface="Calibri" pitchFamily="34" charset="0"/>
            </a:endParaRPr>
          </a:p>
          <a:p>
            <a:r>
              <a:rPr lang="en-US" sz="2400">
                <a:latin typeface="Calibri" pitchFamily="34" charset="0"/>
              </a:rPr>
              <a:t>This is because meaningful edges in a coarse image would be smudged so much, that it is hard to determine where the real meaningful edge is originally located.</a:t>
            </a:r>
          </a:p>
          <a:p>
            <a:r>
              <a:rPr lang="en-US" sz="2400">
                <a:latin typeface="Calibri"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כותרת 1"/>
          <p:cNvSpPr>
            <a:spLocks noGrp="1"/>
          </p:cNvSpPr>
          <p:nvPr>
            <p:ph type="title"/>
          </p:nvPr>
        </p:nvSpPr>
        <p:spPr/>
        <p:txBody>
          <a:bodyPr/>
          <a:lstStyle/>
          <a:p>
            <a:pPr eaLnBrk="1" hangingPunct="1"/>
            <a:r>
              <a:rPr lang="en-US" smtClean="0"/>
              <a:t>Diffusion</a:t>
            </a:r>
          </a:p>
        </p:txBody>
      </p:sp>
      <p:pic>
        <p:nvPicPr>
          <p:cNvPr id="36867" name="Picture 2" descr="http://www.thebest3d.com/dogwaffle/whatsnew/1_6/animbrush/test4.jpg"/>
          <p:cNvPicPr>
            <a:picLocks noChangeAspect="1" noChangeArrowheads="1"/>
          </p:cNvPicPr>
          <p:nvPr/>
        </p:nvPicPr>
        <p:blipFill>
          <a:blip r:embed="rId2" cstate="print"/>
          <a:srcRect/>
          <a:stretch>
            <a:fillRect/>
          </a:stretch>
        </p:blipFill>
        <p:spPr bwMode="auto">
          <a:xfrm>
            <a:off x="3048000" y="1905000"/>
            <a:ext cx="5648325" cy="4171950"/>
          </a:xfrm>
          <a:prstGeom prst="rect">
            <a:avLst/>
          </a:prstGeom>
          <a:noFill/>
          <a:ln w="9525">
            <a:noFill/>
            <a:miter lim="800000"/>
            <a:headEnd/>
            <a:tailEnd/>
          </a:ln>
        </p:spPr>
      </p:pic>
      <p:sp>
        <p:nvSpPr>
          <p:cNvPr id="36868" name="TextBox 3"/>
          <p:cNvSpPr txBox="1">
            <a:spLocks noChangeArrowheads="1"/>
          </p:cNvSpPr>
          <p:nvPr/>
        </p:nvSpPr>
        <p:spPr bwMode="auto">
          <a:xfrm>
            <a:off x="457200" y="1905000"/>
            <a:ext cx="2286000" cy="4154488"/>
          </a:xfrm>
          <a:prstGeom prst="rect">
            <a:avLst/>
          </a:prstGeom>
          <a:noFill/>
          <a:ln w="9525">
            <a:noFill/>
            <a:miter lim="800000"/>
            <a:headEnd/>
            <a:tailEnd/>
          </a:ln>
        </p:spPr>
        <p:txBody>
          <a:bodyPr>
            <a:spAutoFit/>
          </a:bodyPr>
          <a:lstStyle/>
          <a:p>
            <a:r>
              <a:rPr lang="en-US" sz="2400" b="1">
                <a:latin typeface="Calibri" pitchFamily="34" charset="0"/>
              </a:rPr>
              <a:t>Diffusion</a:t>
            </a:r>
            <a:r>
              <a:rPr lang="en-US" sz="2400">
                <a:latin typeface="Calibri" pitchFamily="34" charset="0"/>
              </a:rPr>
              <a:t> describes the spread of particles through random motion from regions of higher concentration to regions of lower concentration.</a:t>
            </a:r>
          </a:p>
          <a:p>
            <a:r>
              <a:rPr lang="en-US">
                <a:latin typeface="Calibri" pitchFamily="34" charset="0"/>
              </a:rPr>
              <a:t>(wiki)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838200" y="381000"/>
            <a:ext cx="7391400" cy="5262563"/>
          </a:xfrm>
          <a:prstGeom prst="rect">
            <a:avLst/>
          </a:prstGeom>
          <a:noFill/>
          <a:ln w="9525">
            <a:noFill/>
            <a:miter lim="800000"/>
            <a:headEnd/>
            <a:tailEnd/>
          </a:ln>
        </p:spPr>
        <p:txBody>
          <a:bodyPr>
            <a:spAutoFit/>
          </a:bodyPr>
          <a:lstStyle/>
          <a:p>
            <a:r>
              <a:rPr lang="en-US" sz="2400">
                <a:latin typeface="Calibri" pitchFamily="34" charset="0"/>
              </a:rPr>
              <a:t>About the upcoming class:</a:t>
            </a:r>
          </a:p>
          <a:p>
            <a:endParaRPr lang="en-US" sz="2400">
              <a:latin typeface="Calibri" pitchFamily="34" charset="0"/>
            </a:endParaRPr>
          </a:p>
          <a:p>
            <a:pPr>
              <a:buFont typeface="Arial" charset="0"/>
              <a:buChar char="•"/>
            </a:pPr>
            <a:r>
              <a:rPr lang="en-US" sz="2400">
                <a:latin typeface="Calibri" pitchFamily="34" charset="0"/>
              </a:rPr>
              <a:t> In this class, we will introduce the basics of </a:t>
            </a:r>
            <a:r>
              <a:rPr lang="en-US" sz="2400">
                <a:solidFill>
                  <a:schemeClr val="accent1"/>
                </a:solidFill>
                <a:latin typeface="Calibri" pitchFamily="34" charset="0"/>
              </a:rPr>
              <a:t>Anisotropic diffusion</a:t>
            </a:r>
            <a:r>
              <a:rPr lang="en-US" sz="2400">
                <a:latin typeface="Calibri" pitchFamily="34" charset="0"/>
              </a:rPr>
              <a:t>, and its usage in scale-space actions and edge detection in graphic images.</a:t>
            </a:r>
          </a:p>
          <a:p>
            <a:pPr>
              <a:buFont typeface="Arial" charset="0"/>
              <a:buChar char="•"/>
            </a:pPr>
            <a:endParaRPr lang="en-US" sz="2400">
              <a:latin typeface="Calibri" pitchFamily="34" charset="0"/>
            </a:endParaRPr>
          </a:p>
          <a:p>
            <a:pPr>
              <a:buFont typeface="Arial" charset="0"/>
              <a:buChar char="•"/>
            </a:pPr>
            <a:r>
              <a:rPr lang="en-US" sz="2400">
                <a:latin typeface="Calibri" pitchFamily="34" charset="0"/>
              </a:rPr>
              <a:t> The focus of the lecture will be gaining intuition about the Anisotropic Diffusion work process. Less focus will be dedicated to Mathematical analysis of procedures.  This author thereby promises, to make his best effort and keep you interested throughout the class.</a:t>
            </a:r>
          </a:p>
          <a:p>
            <a:pPr>
              <a:buFont typeface="Arial" charset="0"/>
              <a:buChar char="•"/>
            </a:pPr>
            <a:endParaRPr lang="en-US" sz="2400">
              <a:latin typeface="Calibri" pitchFamily="34" charset="0"/>
            </a:endParaRPr>
          </a:p>
          <a:p>
            <a:pPr>
              <a:buFont typeface="Arial" charset="0"/>
              <a:buChar char="•"/>
            </a:pPr>
            <a:r>
              <a:rPr lang="en-US" sz="2400">
                <a:latin typeface="Calibri" pitchFamily="34" charset="0"/>
              </a:rPr>
              <a:t> Any attendant may ask any question at any time during class.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533400" y="1295400"/>
            <a:ext cx="8153400" cy="4032250"/>
          </a:xfrm>
          <a:prstGeom prst="rect">
            <a:avLst/>
          </a:prstGeom>
          <a:noFill/>
          <a:ln w="9525">
            <a:noFill/>
            <a:miter lim="800000"/>
            <a:headEnd/>
            <a:tailEnd/>
          </a:ln>
        </p:spPr>
        <p:txBody>
          <a:bodyPr>
            <a:spAutoFit/>
          </a:bodyPr>
          <a:lstStyle/>
          <a:p>
            <a:pPr>
              <a:buFont typeface="Arial" charset="0"/>
              <a:buChar char="•"/>
            </a:pPr>
            <a:r>
              <a:rPr lang="en-US" sz="2400">
                <a:latin typeface="Calibri" pitchFamily="34" charset="0"/>
              </a:rPr>
              <a:t> </a:t>
            </a:r>
            <a:r>
              <a:rPr lang="en-US" sz="3200" b="1">
                <a:latin typeface="Calibri" pitchFamily="34" charset="0"/>
              </a:rPr>
              <a:t>Isotropic:</a:t>
            </a:r>
          </a:p>
          <a:p>
            <a:pPr>
              <a:buFont typeface="Arial" charset="0"/>
              <a:buChar char="•"/>
            </a:pPr>
            <a:endParaRPr lang="en-US" sz="2400">
              <a:latin typeface="Calibri" pitchFamily="34" charset="0"/>
            </a:endParaRPr>
          </a:p>
          <a:p>
            <a:r>
              <a:rPr lang="en-US" sz="2400">
                <a:latin typeface="Calibri" pitchFamily="34" charset="0"/>
              </a:rPr>
              <a:t>  that is not dependent of direction.</a:t>
            </a:r>
          </a:p>
          <a:p>
            <a:pPr>
              <a:buFont typeface="Arial" charset="0"/>
              <a:buChar char="•"/>
            </a:pPr>
            <a:endParaRPr lang="en-US" sz="2400">
              <a:latin typeface="Calibri" pitchFamily="34" charset="0"/>
            </a:endParaRPr>
          </a:p>
          <a:p>
            <a:pPr>
              <a:buFont typeface="Arial" charset="0"/>
              <a:buChar char="•"/>
            </a:pPr>
            <a:endParaRPr lang="en-US" sz="2400">
              <a:latin typeface="Calibri" pitchFamily="34" charset="0"/>
            </a:endParaRPr>
          </a:p>
          <a:p>
            <a:pPr>
              <a:buFont typeface="Arial" charset="0"/>
              <a:buChar char="•"/>
            </a:pPr>
            <a:endParaRPr lang="en-US" sz="2400">
              <a:latin typeface="Calibri" pitchFamily="34" charset="0"/>
            </a:endParaRPr>
          </a:p>
          <a:p>
            <a:pPr>
              <a:buFont typeface="Arial" charset="0"/>
              <a:buChar char="•"/>
            </a:pPr>
            <a:endParaRPr lang="en-US" sz="2400">
              <a:latin typeface="Calibri" pitchFamily="34" charset="0"/>
            </a:endParaRPr>
          </a:p>
          <a:p>
            <a:pPr>
              <a:buFont typeface="Arial" charset="0"/>
              <a:buChar char="•"/>
            </a:pPr>
            <a:r>
              <a:rPr lang="en-US" sz="3200" b="1">
                <a:latin typeface="Calibri" pitchFamily="34" charset="0"/>
              </a:rPr>
              <a:t> Anisotropic:</a:t>
            </a:r>
          </a:p>
          <a:p>
            <a:pPr>
              <a:buFont typeface="Arial" charset="0"/>
              <a:buChar char="•"/>
            </a:pPr>
            <a:endParaRPr lang="en-US" sz="2400">
              <a:latin typeface="Calibri" pitchFamily="34" charset="0"/>
            </a:endParaRPr>
          </a:p>
          <a:p>
            <a:r>
              <a:rPr lang="en-US" sz="2400">
                <a:latin typeface="Calibri" pitchFamily="34" charset="0"/>
              </a:rPr>
              <a:t> depends on the direction applied</a:t>
            </a:r>
          </a:p>
        </p:txBody>
      </p:sp>
      <p:pic>
        <p:nvPicPr>
          <p:cNvPr id="37891" name="Picture 1"/>
          <p:cNvPicPr>
            <a:picLocks noChangeAspect="1" noChangeArrowheads="1"/>
          </p:cNvPicPr>
          <p:nvPr/>
        </p:nvPicPr>
        <p:blipFill>
          <a:blip r:embed="rId2" cstate="print"/>
          <a:srcRect/>
          <a:stretch>
            <a:fillRect/>
          </a:stretch>
        </p:blipFill>
        <p:spPr bwMode="auto">
          <a:xfrm>
            <a:off x="6019800" y="838200"/>
            <a:ext cx="2171700" cy="2171700"/>
          </a:xfrm>
          <a:prstGeom prst="rect">
            <a:avLst/>
          </a:prstGeom>
          <a:noFill/>
          <a:ln w="9525">
            <a:noFill/>
            <a:miter lim="800000"/>
            <a:headEnd/>
            <a:tailEnd/>
          </a:ln>
        </p:spPr>
      </p:pic>
      <p:pic>
        <p:nvPicPr>
          <p:cNvPr id="37892" name="Picture 2"/>
          <p:cNvPicPr>
            <a:picLocks noChangeAspect="1" noChangeArrowheads="1"/>
          </p:cNvPicPr>
          <p:nvPr/>
        </p:nvPicPr>
        <p:blipFill>
          <a:blip r:embed="rId3" cstate="print"/>
          <a:srcRect/>
          <a:stretch>
            <a:fillRect/>
          </a:stretch>
        </p:blipFill>
        <p:spPr bwMode="auto">
          <a:xfrm>
            <a:off x="5334000" y="4191000"/>
            <a:ext cx="32766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57200" y="609600"/>
            <a:ext cx="1457325" cy="139065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2743200" y="0"/>
            <a:ext cx="2828925" cy="2914650"/>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5638800" y="0"/>
            <a:ext cx="3505200" cy="3086100"/>
          </a:xfrm>
          <a:prstGeom prst="rect">
            <a:avLst/>
          </a:prstGeom>
          <a:noFill/>
          <a:ln w="9525">
            <a:noFill/>
            <a:miter lim="800000"/>
            <a:headEnd/>
            <a:tailEnd/>
          </a:ln>
        </p:spPr>
      </p:pic>
      <p:pic>
        <p:nvPicPr>
          <p:cNvPr id="40965" name="Picture 6" descr="http://www.teamliquid.net/staff/Plexa/gaussian6.gif"/>
          <p:cNvPicPr>
            <a:picLocks noChangeAspect="1" noChangeArrowheads="1"/>
          </p:cNvPicPr>
          <p:nvPr/>
        </p:nvPicPr>
        <p:blipFill>
          <a:blip r:embed="rId5" cstate="print"/>
          <a:srcRect/>
          <a:stretch>
            <a:fillRect/>
          </a:stretch>
        </p:blipFill>
        <p:spPr bwMode="auto">
          <a:xfrm>
            <a:off x="1828800" y="3048000"/>
            <a:ext cx="2857500" cy="2303463"/>
          </a:xfrm>
          <a:prstGeom prst="rect">
            <a:avLst/>
          </a:prstGeom>
          <a:noFill/>
          <a:ln w="9525">
            <a:noFill/>
            <a:miter lim="800000"/>
            <a:headEnd/>
            <a:tailEnd/>
          </a:ln>
        </p:spPr>
      </p:pic>
      <p:pic>
        <p:nvPicPr>
          <p:cNvPr id="40966" name="Picture 7"/>
          <p:cNvPicPr>
            <a:picLocks noChangeAspect="1" noChangeArrowheads="1"/>
          </p:cNvPicPr>
          <p:nvPr/>
        </p:nvPicPr>
        <p:blipFill>
          <a:blip r:embed="rId6" cstate="print"/>
          <a:srcRect/>
          <a:stretch>
            <a:fillRect/>
          </a:stretch>
        </p:blipFill>
        <p:spPr bwMode="auto">
          <a:xfrm>
            <a:off x="228600" y="4724400"/>
            <a:ext cx="2324100" cy="1562100"/>
          </a:xfrm>
          <a:prstGeom prst="rect">
            <a:avLst/>
          </a:prstGeom>
          <a:noFill/>
          <a:ln w="9525">
            <a:noFill/>
            <a:miter lim="800000"/>
            <a:headEnd/>
            <a:tailEnd/>
          </a:ln>
        </p:spPr>
      </p:pic>
      <p:pic>
        <p:nvPicPr>
          <p:cNvPr id="40967" name="Picture 9"/>
          <p:cNvPicPr>
            <a:picLocks noChangeAspect="1" noChangeArrowheads="1"/>
          </p:cNvPicPr>
          <p:nvPr/>
        </p:nvPicPr>
        <p:blipFill>
          <a:blip r:embed="rId7" cstate="print"/>
          <a:srcRect/>
          <a:stretch>
            <a:fillRect/>
          </a:stretch>
        </p:blipFill>
        <p:spPr bwMode="auto">
          <a:xfrm>
            <a:off x="6172200" y="4572000"/>
            <a:ext cx="2324100" cy="1562100"/>
          </a:xfrm>
          <a:prstGeom prst="rect">
            <a:avLst/>
          </a:prstGeom>
          <a:noFill/>
          <a:ln w="9525">
            <a:noFill/>
            <a:miter lim="800000"/>
            <a:headEnd/>
            <a:tailEnd/>
          </a:ln>
        </p:spPr>
      </p:pic>
      <p:sp>
        <p:nvSpPr>
          <p:cNvPr id="9" name="חץ ימינה 8"/>
          <p:cNvSpPr/>
          <p:nvPr/>
        </p:nvSpPr>
        <p:spPr>
          <a:xfrm>
            <a:off x="4267200" y="5257800"/>
            <a:ext cx="1676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חץ ימינה 9"/>
          <p:cNvSpPr/>
          <p:nvPr/>
        </p:nvSpPr>
        <p:spPr>
          <a:xfrm>
            <a:off x="2057400" y="1295400"/>
            <a:ext cx="7620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חץ ימינה 10"/>
          <p:cNvSpPr/>
          <p:nvPr/>
        </p:nvSpPr>
        <p:spPr>
          <a:xfrm>
            <a:off x="5410200" y="1371600"/>
            <a:ext cx="7620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71" name="TextBox 11"/>
          <p:cNvSpPr txBox="1">
            <a:spLocks noChangeArrowheads="1"/>
          </p:cNvSpPr>
          <p:nvPr/>
        </p:nvSpPr>
        <p:spPr bwMode="auto">
          <a:xfrm>
            <a:off x="1752600" y="228600"/>
            <a:ext cx="1371600" cy="369888"/>
          </a:xfrm>
          <a:prstGeom prst="rect">
            <a:avLst/>
          </a:prstGeom>
          <a:noFill/>
          <a:ln w="9525">
            <a:noFill/>
            <a:miter lim="800000"/>
            <a:headEnd/>
            <a:tailEnd/>
          </a:ln>
        </p:spPr>
        <p:txBody>
          <a:bodyPr>
            <a:spAutoFit/>
          </a:bodyPr>
          <a:lstStyle/>
          <a:p>
            <a:r>
              <a:rPr lang="en-US">
                <a:latin typeface="Calibri" pitchFamily="34" charset="0"/>
              </a:rPr>
              <a:t>Heat spread</a:t>
            </a:r>
          </a:p>
        </p:txBody>
      </p:sp>
      <p:sp>
        <p:nvSpPr>
          <p:cNvPr id="40972" name="TextBox 12"/>
          <p:cNvSpPr txBox="1">
            <a:spLocks noChangeArrowheads="1"/>
          </p:cNvSpPr>
          <p:nvPr/>
        </p:nvSpPr>
        <p:spPr bwMode="auto">
          <a:xfrm>
            <a:off x="2286000" y="2667000"/>
            <a:ext cx="3505200" cy="461963"/>
          </a:xfrm>
          <a:prstGeom prst="rect">
            <a:avLst/>
          </a:prstGeom>
          <a:noFill/>
          <a:ln w="9525">
            <a:noFill/>
            <a:miter lim="800000"/>
            <a:headEnd/>
            <a:tailEnd/>
          </a:ln>
        </p:spPr>
        <p:txBody>
          <a:bodyPr>
            <a:spAutoFit/>
          </a:bodyPr>
          <a:lstStyle/>
          <a:p>
            <a:r>
              <a:rPr lang="en-US" sz="2400">
                <a:latin typeface="Calibri" pitchFamily="34" charset="0"/>
              </a:rPr>
              <a:t>Do you get the intuition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381000" y="304800"/>
            <a:ext cx="8458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8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e-IL">
              <a:latin typeface="Calibri" pitchFamily="34" charset="0"/>
            </a:endParaRPr>
          </a:p>
        </p:txBody>
      </p:sp>
      <p:sp>
        <p:nvSpPr>
          <p:cNvPr id="6" name="TextBox 5"/>
          <p:cNvSpPr txBox="1"/>
          <p:nvPr/>
        </p:nvSpPr>
        <p:spPr>
          <a:xfrm>
            <a:off x="762000" y="381000"/>
            <a:ext cx="7543800" cy="5754688"/>
          </a:xfrm>
          <a:prstGeom prst="rect">
            <a:avLst/>
          </a:prstGeom>
          <a:noFill/>
        </p:spPr>
        <p:txBody>
          <a:bodyPr>
            <a:spAutoFit/>
          </a:bodyPr>
          <a:lstStyle/>
          <a:p>
            <a:pPr algn="ctr" fontAlgn="auto">
              <a:spcBef>
                <a:spcPts val="0"/>
              </a:spcBef>
              <a:spcAft>
                <a:spcPts val="0"/>
              </a:spcAft>
              <a:defRPr/>
            </a:pPr>
            <a:r>
              <a:rPr lang="en-US" sz="2400" dirty="0">
                <a:latin typeface="+mn-lt"/>
                <a:cs typeface="+mn-cs"/>
              </a:rPr>
              <a:t>Anisotropic approach</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Wanted:</a:t>
            </a:r>
          </a:p>
          <a:p>
            <a:pPr fontAlgn="auto">
              <a:spcBef>
                <a:spcPts val="0"/>
              </a:spcBef>
              <a:spcAft>
                <a:spcPts val="0"/>
              </a:spcAft>
              <a:defRPr/>
            </a:pPr>
            <a:r>
              <a:rPr lang="en-US" sz="2400" dirty="0">
                <a:latin typeface="+mn-lt"/>
                <a:cs typeface="+mn-cs"/>
              </a:rPr>
              <a:t>A form of smoothing specifically edges, with out loosing significance.</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If found:</a:t>
            </a:r>
          </a:p>
          <a:p>
            <a:pPr fontAlgn="auto">
              <a:spcBef>
                <a:spcPts val="0"/>
              </a:spcBef>
              <a:spcAft>
                <a:spcPts val="0"/>
              </a:spcAft>
              <a:defRPr/>
            </a:pPr>
            <a:r>
              <a:rPr lang="en-US" sz="2400" dirty="0">
                <a:latin typeface="+mn-lt"/>
                <a:cs typeface="+mn-cs"/>
              </a:rPr>
              <a:t>Then it could be combined with the non-linear smoothing idea, to produce an “all around” smoothing filter.</a:t>
            </a:r>
          </a:p>
          <a:p>
            <a:pPr fontAlgn="auto">
              <a:spcBef>
                <a:spcPts val="0"/>
              </a:spcBef>
              <a:spcAft>
                <a:spcPts val="0"/>
              </a:spcAft>
              <a:defRPr/>
            </a:pPr>
            <a:endParaRPr lang="en-US" sz="2400" dirty="0">
              <a:solidFill>
                <a:srgbClr val="00B050"/>
              </a:solidFill>
              <a:latin typeface="+mn-lt"/>
              <a:cs typeface="+mn-cs"/>
            </a:endParaRPr>
          </a:p>
          <a:p>
            <a:pPr fontAlgn="auto">
              <a:spcBef>
                <a:spcPts val="0"/>
              </a:spcBef>
              <a:spcAft>
                <a:spcPts val="0"/>
              </a:spcAft>
              <a:defRPr/>
            </a:pPr>
            <a:r>
              <a:rPr lang="en-US" sz="2400" dirty="0">
                <a:solidFill>
                  <a:srgbClr val="00B050"/>
                </a:solidFill>
                <a:latin typeface="+mn-lt"/>
                <a:cs typeface="+mn-cs"/>
              </a:rPr>
              <a:t>Remember – main drawback of the non-linear approach we saw earlier, was lack of intra-edge smoothing.</a:t>
            </a:r>
          </a:p>
          <a:p>
            <a:pPr fontAlgn="auto">
              <a:spcBef>
                <a:spcPts val="0"/>
              </a:spcBef>
              <a:spcAft>
                <a:spcPts val="0"/>
              </a:spcAft>
              <a:defRPr/>
            </a:pPr>
            <a:endParaRPr lang="en-US" sz="2400" dirty="0">
              <a:solidFill>
                <a:srgbClr val="00B050"/>
              </a:solidFill>
              <a:latin typeface="+mn-lt"/>
              <a:cs typeface="+mn-cs"/>
            </a:endParaRPr>
          </a:p>
          <a:p>
            <a:pPr algn="ctr" fontAlgn="auto">
              <a:spcBef>
                <a:spcPts val="0"/>
              </a:spcBef>
              <a:spcAft>
                <a:spcPts val="0"/>
              </a:spcAft>
              <a:defRPr/>
            </a:pPr>
            <a:r>
              <a:rPr lang="en-US" sz="3200" dirty="0">
                <a:solidFill>
                  <a:schemeClr val="tx2">
                    <a:lumMod val="50000"/>
                  </a:schemeClr>
                </a:solidFill>
                <a:latin typeface="+mn-lt"/>
                <a:cs typeface="+mn-cs"/>
              </a:rPr>
              <a:t>Ideas ?</a:t>
            </a:r>
          </a:p>
          <a:p>
            <a:pPr fontAlgn="auto">
              <a:spcBef>
                <a:spcPts val="0"/>
              </a:spcBef>
              <a:spcAft>
                <a:spcPts val="0"/>
              </a:spcAft>
              <a:defRPr/>
            </a:pPr>
            <a:endParaRPr lang="en-US"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6">
                                            <p:txEl>
                                              <p:pRg st="10" end="10"/>
                                            </p:txEl>
                                          </p:spTgt>
                                        </p:tgtEl>
                                        <p:attrNameLst>
                                          <p:attrName>style.visibility</p:attrName>
                                        </p:attrNameLst>
                                      </p:cBhvr>
                                      <p:to>
                                        <p:strVal val="visible"/>
                                      </p:to>
                                    </p:set>
                                    <p:anim calcmode="lin" valueType="num">
                                      <p:cBhvr additive="base">
                                        <p:cTn id="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repeatCount="2000" fill="hold" nodeType="afterEffect">
                                  <p:stCondLst>
                                    <p:cond delay="1000"/>
                                  </p:stCondLst>
                                  <p:iterate type="lt">
                                    <p:tmPct val="10000"/>
                                  </p:iterate>
                                  <p:childTnLst>
                                    <p:animMotion origin="layout" path="M 0.0 0.0 L 0.0 -0.07213" pathEditMode="relative" ptsTypes="">
                                      <p:cBhvr>
                                        <p:cTn id="11" dur="500" accel="50000" decel="50000" autoRev="1" fill="hold">
                                          <p:stCondLst>
                                            <p:cond delay="0"/>
                                          </p:stCondLst>
                                        </p:cTn>
                                        <p:tgtEl>
                                          <p:spTgt spid="6">
                                            <p:txEl>
                                              <p:pRg st="10" end="10"/>
                                            </p:txEl>
                                          </p:spTgt>
                                        </p:tgtEl>
                                        <p:attrNameLst>
                                          <p:attrName>ppt_x</p:attrName>
                                          <p:attrName>ppt_y</p:attrName>
                                        </p:attrNameLst>
                                      </p:cBhvr>
                                    </p:animMotion>
                                    <p:animRot by="1500000">
                                      <p:cBhvr>
                                        <p:cTn id="12" dur="250" fill="hold">
                                          <p:stCondLst>
                                            <p:cond delay="0"/>
                                          </p:stCondLst>
                                        </p:cTn>
                                        <p:tgtEl>
                                          <p:spTgt spid="6">
                                            <p:txEl>
                                              <p:pRg st="10" end="10"/>
                                            </p:txEl>
                                          </p:spTgt>
                                        </p:tgtEl>
                                        <p:attrNameLst>
                                          <p:attrName>r</p:attrName>
                                        </p:attrNameLst>
                                      </p:cBhvr>
                                    </p:animRot>
                                    <p:animRot by="-1500000">
                                      <p:cBhvr>
                                        <p:cTn id="13" dur="250" fill="hold">
                                          <p:stCondLst>
                                            <p:cond delay="250"/>
                                          </p:stCondLst>
                                        </p:cTn>
                                        <p:tgtEl>
                                          <p:spTgt spid="6">
                                            <p:txEl>
                                              <p:pRg st="10" end="10"/>
                                            </p:txEl>
                                          </p:spTgt>
                                        </p:tgtEl>
                                        <p:attrNameLst>
                                          <p:attrName>r</p:attrName>
                                        </p:attrNameLst>
                                      </p:cBhvr>
                                    </p:animRot>
                                    <p:animRot by="-1500000">
                                      <p:cBhvr>
                                        <p:cTn id="14" dur="250" fill="hold">
                                          <p:stCondLst>
                                            <p:cond delay="500"/>
                                          </p:stCondLst>
                                        </p:cTn>
                                        <p:tgtEl>
                                          <p:spTgt spid="6">
                                            <p:txEl>
                                              <p:pRg st="10" end="10"/>
                                            </p:txEl>
                                          </p:spTgt>
                                        </p:tgtEl>
                                        <p:attrNameLst>
                                          <p:attrName>r</p:attrName>
                                        </p:attrNameLst>
                                      </p:cBhvr>
                                    </p:animRot>
                                    <p:animRot by="1500000">
                                      <p:cBhvr>
                                        <p:cTn id="15" dur="250" fill="hold">
                                          <p:stCondLst>
                                            <p:cond delay="750"/>
                                          </p:stCondLst>
                                        </p:cTn>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609600" y="457200"/>
            <a:ext cx="4495800" cy="461963"/>
          </a:xfrm>
          <a:prstGeom prst="rect">
            <a:avLst/>
          </a:prstGeom>
          <a:noFill/>
          <a:ln w="9525">
            <a:noFill/>
            <a:miter lim="800000"/>
            <a:headEnd/>
            <a:tailEnd/>
          </a:ln>
        </p:spPr>
        <p:txBody>
          <a:bodyPr>
            <a:spAutoFit/>
          </a:bodyPr>
          <a:lstStyle/>
          <a:p>
            <a:r>
              <a:rPr lang="en-US" sz="2400">
                <a:latin typeface="Calibri" pitchFamily="34" charset="0"/>
              </a:rPr>
              <a:t>Use varying smoothing kernels !</a:t>
            </a:r>
          </a:p>
        </p:txBody>
      </p:sp>
      <p:pic>
        <p:nvPicPr>
          <p:cNvPr id="43011" name="Picture 4"/>
          <p:cNvPicPr>
            <a:picLocks noChangeAspect="1" noChangeArrowheads="1"/>
          </p:cNvPicPr>
          <p:nvPr/>
        </p:nvPicPr>
        <p:blipFill>
          <a:blip r:embed="rId2" cstate="print"/>
          <a:srcRect/>
          <a:stretch>
            <a:fillRect/>
          </a:stretch>
        </p:blipFill>
        <p:spPr bwMode="auto">
          <a:xfrm>
            <a:off x="685800" y="2209800"/>
            <a:ext cx="7658100" cy="3986213"/>
          </a:xfrm>
          <a:prstGeom prst="rect">
            <a:avLst/>
          </a:prstGeom>
          <a:noFill/>
          <a:ln w="9525">
            <a:noFill/>
            <a:miter lim="800000"/>
            <a:headEnd/>
            <a:tailEnd/>
          </a:ln>
        </p:spPr>
      </p:pic>
      <p:pic>
        <p:nvPicPr>
          <p:cNvPr id="43012" name="Picture 5"/>
          <p:cNvPicPr>
            <a:picLocks noChangeAspect="1" noChangeArrowheads="1"/>
          </p:cNvPicPr>
          <p:nvPr/>
        </p:nvPicPr>
        <p:blipFill>
          <a:blip r:embed="rId3" cstate="print"/>
          <a:srcRect/>
          <a:stretch>
            <a:fillRect/>
          </a:stretch>
        </p:blipFill>
        <p:spPr bwMode="auto">
          <a:xfrm>
            <a:off x="990600" y="2514600"/>
            <a:ext cx="606425" cy="557213"/>
          </a:xfrm>
          <a:prstGeom prst="rect">
            <a:avLst/>
          </a:prstGeom>
          <a:noFill/>
          <a:ln w="9525">
            <a:noFill/>
            <a:miter lim="800000"/>
            <a:headEnd/>
            <a:tailEnd/>
          </a:ln>
        </p:spPr>
      </p:pic>
      <p:pic>
        <p:nvPicPr>
          <p:cNvPr id="43013" name="Picture 5"/>
          <p:cNvPicPr>
            <a:picLocks noChangeAspect="1" noChangeArrowheads="1"/>
          </p:cNvPicPr>
          <p:nvPr/>
        </p:nvPicPr>
        <p:blipFill>
          <a:blip r:embed="rId3" cstate="print"/>
          <a:srcRect/>
          <a:stretch>
            <a:fillRect/>
          </a:stretch>
        </p:blipFill>
        <p:spPr bwMode="auto">
          <a:xfrm>
            <a:off x="6553200" y="2667000"/>
            <a:ext cx="606425" cy="557213"/>
          </a:xfrm>
          <a:prstGeom prst="rect">
            <a:avLst/>
          </a:prstGeom>
          <a:noFill/>
          <a:ln w="9525">
            <a:noFill/>
            <a:miter lim="800000"/>
            <a:headEnd/>
            <a:tailEnd/>
          </a:ln>
        </p:spPr>
      </p:pic>
      <p:pic>
        <p:nvPicPr>
          <p:cNvPr id="43014" name="Picture 5"/>
          <p:cNvPicPr>
            <a:picLocks noChangeAspect="1" noChangeArrowheads="1"/>
          </p:cNvPicPr>
          <p:nvPr/>
        </p:nvPicPr>
        <p:blipFill>
          <a:blip r:embed="rId3" cstate="print"/>
          <a:srcRect/>
          <a:stretch>
            <a:fillRect/>
          </a:stretch>
        </p:blipFill>
        <p:spPr bwMode="auto">
          <a:xfrm>
            <a:off x="3276600" y="3810000"/>
            <a:ext cx="606425" cy="557213"/>
          </a:xfrm>
          <a:prstGeom prst="rect">
            <a:avLst/>
          </a:prstGeom>
          <a:noFill/>
          <a:ln w="9525">
            <a:noFill/>
            <a:miter lim="800000"/>
            <a:headEnd/>
            <a:tailEnd/>
          </a:ln>
        </p:spPr>
      </p:pic>
      <p:pic>
        <p:nvPicPr>
          <p:cNvPr id="43015" name="Picture 5"/>
          <p:cNvPicPr>
            <a:picLocks noChangeAspect="1" noChangeArrowheads="1"/>
          </p:cNvPicPr>
          <p:nvPr/>
        </p:nvPicPr>
        <p:blipFill>
          <a:blip r:embed="rId3" cstate="print"/>
          <a:srcRect/>
          <a:stretch>
            <a:fillRect/>
          </a:stretch>
        </p:blipFill>
        <p:spPr bwMode="auto">
          <a:xfrm>
            <a:off x="1828800" y="5181600"/>
            <a:ext cx="606425" cy="557213"/>
          </a:xfrm>
          <a:prstGeom prst="rect">
            <a:avLst/>
          </a:prstGeom>
          <a:noFill/>
          <a:ln w="9525">
            <a:noFill/>
            <a:miter lim="800000"/>
            <a:headEnd/>
            <a:tailEnd/>
          </a:ln>
        </p:spPr>
      </p:pic>
      <p:pic>
        <p:nvPicPr>
          <p:cNvPr id="43016" name="Picture 5"/>
          <p:cNvPicPr>
            <a:picLocks noChangeAspect="1" noChangeArrowheads="1"/>
          </p:cNvPicPr>
          <p:nvPr/>
        </p:nvPicPr>
        <p:blipFill>
          <a:blip r:embed="rId4" cstate="print"/>
          <a:srcRect/>
          <a:stretch>
            <a:fillRect/>
          </a:stretch>
        </p:blipFill>
        <p:spPr bwMode="auto">
          <a:xfrm>
            <a:off x="6248400" y="5562600"/>
            <a:ext cx="1308100" cy="212725"/>
          </a:xfrm>
          <a:prstGeom prst="rect">
            <a:avLst/>
          </a:prstGeom>
          <a:noFill/>
          <a:ln w="9525">
            <a:noFill/>
            <a:miter lim="800000"/>
            <a:headEnd/>
            <a:tailEnd/>
          </a:ln>
        </p:spPr>
      </p:pic>
      <p:pic>
        <p:nvPicPr>
          <p:cNvPr id="43017" name="Picture 5"/>
          <p:cNvPicPr>
            <a:picLocks noChangeAspect="1" noChangeArrowheads="1"/>
          </p:cNvPicPr>
          <p:nvPr/>
        </p:nvPicPr>
        <p:blipFill>
          <a:blip r:embed="rId5" cstate="print"/>
          <a:srcRect/>
          <a:stretch>
            <a:fillRect/>
          </a:stretch>
        </p:blipFill>
        <p:spPr bwMode="auto">
          <a:xfrm rot="-2151532">
            <a:off x="4781550" y="3065463"/>
            <a:ext cx="222250" cy="130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457200" y="457200"/>
            <a:ext cx="8001000" cy="5632450"/>
          </a:xfrm>
          <a:prstGeom prst="rect">
            <a:avLst/>
          </a:prstGeom>
          <a:noFill/>
          <a:ln w="9525">
            <a:noFill/>
            <a:miter lim="800000"/>
            <a:headEnd/>
            <a:tailEnd/>
          </a:ln>
        </p:spPr>
        <p:txBody>
          <a:bodyPr>
            <a:spAutoFit/>
          </a:bodyPr>
          <a:lstStyle/>
          <a:p>
            <a:r>
              <a:rPr lang="en-US" sz="2400">
                <a:latin typeface="Calibri" pitchFamily="34" charset="0"/>
              </a:rPr>
              <a:t>The  desired “direction” of the dynamic kernel is effected by the </a:t>
            </a:r>
            <a:r>
              <a:rPr lang="en-US" sz="2400">
                <a:solidFill>
                  <a:schemeClr val="tx2"/>
                </a:solidFill>
                <a:latin typeface="Calibri" pitchFamily="34" charset="0"/>
              </a:rPr>
              <a:t>local gradient’s direction</a:t>
            </a:r>
            <a:r>
              <a:rPr lang="en-US" sz="2400">
                <a:latin typeface="Calibri" pitchFamily="34" charset="0"/>
              </a:rPr>
              <a:t>.</a:t>
            </a: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a:p>
            <a:r>
              <a:rPr lang="en-US" sz="2400">
                <a:latin typeface="Calibri" pitchFamily="34" charset="0"/>
              </a:rPr>
              <a:t>It is perpendicular to it…</a:t>
            </a:r>
          </a:p>
          <a:p>
            <a:endParaRPr lang="en-US" sz="2400">
              <a:latin typeface="Calibri" pitchFamily="34" charset="0"/>
            </a:endParaRPr>
          </a:p>
          <a:p>
            <a:r>
              <a:rPr lang="en-US" sz="2400">
                <a:latin typeface="Calibri" pitchFamily="34" charset="0"/>
              </a:rPr>
              <a:t>If gradient is (a,b),</a:t>
            </a:r>
          </a:p>
          <a:p>
            <a:r>
              <a:rPr lang="en-US" sz="2400">
                <a:latin typeface="Calibri" pitchFamily="34" charset="0"/>
              </a:rPr>
              <a:t>then a perpendicular vector to it,</a:t>
            </a:r>
          </a:p>
          <a:p>
            <a:r>
              <a:rPr lang="en-US" sz="2400">
                <a:latin typeface="Calibri" pitchFamily="34" charset="0"/>
              </a:rPr>
              <a:t>can be (a, -b)</a:t>
            </a:r>
          </a:p>
          <a:p>
            <a:endParaRPr lang="en-US" sz="2400">
              <a:latin typeface="Calibri" pitchFamily="34" charset="0"/>
            </a:endParaRPr>
          </a:p>
          <a:p>
            <a:r>
              <a:rPr lang="en-US" sz="2400">
                <a:latin typeface="Calibri" pitchFamily="34" charset="0"/>
              </a:rPr>
              <a:t> A dynamic kernel is contracted along the direction of the normal, ending in an elipticall kernel.</a:t>
            </a:r>
          </a:p>
          <a:p>
            <a:endParaRPr lang="en-US" sz="2400">
              <a:latin typeface="Calibri" pitchFamily="34" charset="0"/>
            </a:endParaRPr>
          </a:p>
        </p:txBody>
      </p:sp>
      <p:pic>
        <p:nvPicPr>
          <p:cNvPr id="44035" name="Picture 2" descr="http://www.wyrmcorp.com/galleries/illusions/Perpendicular.png"/>
          <p:cNvPicPr>
            <a:picLocks noChangeAspect="1" noChangeArrowheads="1"/>
          </p:cNvPicPr>
          <p:nvPr/>
        </p:nvPicPr>
        <p:blipFill>
          <a:blip r:embed="rId2" cstate="print"/>
          <a:srcRect/>
          <a:stretch>
            <a:fillRect/>
          </a:stretch>
        </p:blipFill>
        <p:spPr bwMode="auto">
          <a:xfrm rot="2732816">
            <a:off x="4956175" y="1797050"/>
            <a:ext cx="2514600" cy="2133600"/>
          </a:xfrm>
          <a:prstGeom prst="rect">
            <a:avLst/>
          </a:prstGeom>
          <a:noFill/>
          <a:ln w="9525">
            <a:noFill/>
            <a:miter lim="800000"/>
            <a:headEnd/>
            <a:tailEnd/>
          </a:ln>
        </p:spPr>
      </p:pic>
      <p:sp>
        <p:nvSpPr>
          <p:cNvPr id="440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e-IL">
              <a:latin typeface="Calibri" pitchFamily="34" charset="0"/>
            </a:endParaRPr>
          </a:p>
        </p:txBody>
      </p:sp>
      <p:pic>
        <p:nvPicPr>
          <p:cNvPr id="4403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1600200"/>
            <a:ext cx="19526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ocs.gimp.org/en/images/filters/examples/noise-taj-hurl.jpg"/>
          <p:cNvPicPr>
            <a:picLocks noChangeAspect="1" noChangeArrowheads="1"/>
          </p:cNvPicPr>
          <p:nvPr/>
        </p:nvPicPr>
        <p:blipFill>
          <a:blip r:embed="rId2" cstate="print"/>
          <a:srcRect/>
          <a:stretch>
            <a:fillRect/>
          </a:stretch>
        </p:blipFill>
        <p:spPr bwMode="auto">
          <a:xfrm>
            <a:off x="5562600" y="609600"/>
            <a:ext cx="2857500" cy="2857500"/>
          </a:xfrm>
          <a:prstGeom prst="rect">
            <a:avLst/>
          </a:prstGeom>
          <a:noFill/>
          <a:ln w="9525">
            <a:noFill/>
            <a:miter lim="800000"/>
            <a:headEnd/>
            <a:tailEnd/>
          </a:ln>
        </p:spPr>
      </p:pic>
      <p:sp>
        <p:nvSpPr>
          <p:cNvPr id="5123" name="TextBox 2"/>
          <p:cNvSpPr txBox="1">
            <a:spLocks noChangeArrowheads="1"/>
          </p:cNvSpPr>
          <p:nvPr/>
        </p:nvSpPr>
        <p:spPr bwMode="auto">
          <a:xfrm>
            <a:off x="533400" y="533400"/>
            <a:ext cx="4648200" cy="461963"/>
          </a:xfrm>
          <a:prstGeom prst="rect">
            <a:avLst/>
          </a:prstGeom>
          <a:noFill/>
          <a:ln w="9525">
            <a:noFill/>
            <a:miter lim="800000"/>
            <a:headEnd/>
            <a:tailEnd/>
          </a:ln>
        </p:spPr>
        <p:txBody>
          <a:bodyPr>
            <a:spAutoFit/>
          </a:bodyPr>
          <a:lstStyle/>
          <a:p>
            <a:pPr algn="ctr"/>
            <a:r>
              <a:rPr lang="en-US" sz="2400">
                <a:latin typeface="Calibri" pitchFamily="34" charset="0"/>
              </a:rPr>
              <a:t>Introduction</a:t>
            </a:r>
          </a:p>
        </p:txBody>
      </p:sp>
      <p:sp>
        <p:nvSpPr>
          <p:cNvPr id="5124" name="TextBox 4"/>
          <p:cNvSpPr txBox="1">
            <a:spLocks noChangeArrowheads="1"/>
          </p:cNvSpPr>
          <p:nvPr/>
        </p:nvSpPr>
        <p:spPr bwMode="auto">
          <a:xfrm>
            <a:off x="609600" y="1371600"/>
            <a:ext cx="4495800" cy="4154488"/>
          </a:xfrm>
          <a:prstGeom prst="rect">
            <a:avLst/>
          </a:prstGeom>
          <a:noFill/>
          <a:ln w="9525">
            <a:noFill/>
            <a:miter lim="800000"/>
            <a:headEnd/>
            <a:tailEnd/>
          </a:ln>
        </p:spPr>
        <p:txBody>
          <a:bodyPr>
            <a:spAutoFit/>
          </a:bodyPr>
          <a:lstStyle/>
          <a:p>
            <a:r>
              <a:rPr lang="en-US" sz="2400">
                <a:solidFill>
                  <a:schemeClr val="accent1"/>
                </a:solidFill>
                <a:latin typeface="Calibri" pitchFamily="34" charset="0"/>
              </a:rPr>
              <a:t>What is the main drawback of this picture ? </a:t>
            </a:r>
            <a:r>
              <a:rPr lang="en-US" sz="2400">
                <a:latin typeface="Calibri" pitchFamily="34" charset="0"/>
                <a:sym typeface="Wingdings" pitchFamily="2" charset="2"/>
              </a:rPr>
              <a:t></a:t>
            </a:r>
            <a:endParaRPr lang="en-US" sz="2400">
              <a:latin typeface="Calibri" pitchFamily="34" charset="0"/>
            </a:endParaRPr>
          </a:p>
          <a:p>
            <a:pPr>
              <a:buFontTx/>
              <a:buChar char="-"/>
            </a:pPr>
            <a:r>
              <a:rPr lang="en-US" sz="2400">
                <a:latin typeface="Calibri" pitchFamily="34" charset="0"/>
              </a:rPr>
              <a:t>Image noise</a:t>
            </a:r>
          </a:p>
          <a:p>
            <a:pPr>
              <a:buFontTx/>
              <a:buChar char="-"/>
            </a:pPr>
            <a:endParaRPr lang="en-US" sz="2400">
              <a:latin typeface="Calibri" pitchFamily="34" charset="0"/>
            </a:endParaRPr>
          </a:p>
          <a:p>
            <a:r>
              <a:rPr lang="en-US" sz="2400">
                <a:solidFill>
                  <a:schemeClr val="accent1"/>
                </a:solidFill>
                <a:latin typeface="Calibri" pitchFamily="34" charset="0"/>
              </a:rPr>
              <a:t>In what ways does it bother us ?</a:t>
            </a:r>
          </a:p>
          <a:p>
            <a:pPr>
              <a:buFontTx/>
              <a:buChar char="-"/>
            </a:pPr>
            <a:r>
              <a:rPr lang="en-US" sz="2400">
                <a:latin typeface="Calibri" pitchFamily="34" charset="0"/>
              </a:rPr>
              <a:t> visually… as humans</a:t>
            </a:r>
          </a:p>
          <a:p>
            <a:pPr>
              <a:buFontTx/>
              <a:buChar char="-"/>
            </a:pPr>
            <a:r>
              <a:rPr lang="en-US" sz="2400">
                <a:latin typeface="Calibri" pitchFamily="34" charset="0"/>
              </a:rPr>
              <a:t> lost detail</a:t>
            </a:r>
          </a:p>
          <a:p>
            <a:pPr>
              <a:buFontTx/>
              <a:buChar char="-"/>
            </a:pPr>
            <a:r>
              <a:rPr lang="en-US" sz="2400">
                <a:latin typeface="Calibri" pitchFamily="34" charset="0"/>
              </a:rPr>
              <a:t> renders the image unfit for most of our desired image manipulation filters</a:t>
            </a:r>
          </a:p>
          <a:p>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www.topazlabs.com/denoise/_images/eyebanding.jpg"/>
          <p:cNvPicPr>
            <a:picLocks noChangeAspect="1" noChangeArrowheads="1"/>
          </p:cNvPicPr>
          <p:nvPr/>
        </p:nvPicPr>
        <p:blipFill>
          <a:blip r:embed="rId2" cstate="print"/>
          <a:srcRect/>
          <a:stretch>
            <a:fillRect/>
          </a:stretch>
        </p:blipFill>
        <p:spPr bwMode="auto">
          <a:xfrm>
            <a:off x="533400" y="2743200"/>
            <a:ext cx="7620000" cy="2819400"/>
          </a:xfrm>
          <a:prstGeom prst="rect">
            <a:avLst/>
          </a:prstGeom>
          <a:noFill/>
          <a:ln w="9525">
            <a:noFill/>
            <a:miter lim="800000"/>
            <a:headEnd/>
            <a:tailEnd/>
          </a:ln>
        </p:spPr>
      </p:pic>
      <p:sp>
        <p:nvSpPr>
          <p:cNvPr id="6147" name="TextBox 2"/>
          <p:cNvSpPr txBox="1">
            <a:spLocks noChangeArrowheads="1"/>
          </p:cNvSpPr>
          <p:nvPr/>
        </p:nvSpPr>
        <p:spPr bwMode="auto">
          <a:xfrm>
            <a:off x="685800" y="457200"/>
            <a:ext cx="6934200" cy="1200150"/>
          </a:xfrm>
          <a:prstGeom prst="rect">
            <a:avLst/>
          </a:prstGeom>
          <a:noFill/>
          <a:ln w="9525">
            <a:noFill/>
            <a:miter lim="800000"/>
            <a:headEnd/>
            <a:tailEnd/>
          </a:ln>
        </p:spPr>
        <p:txBody>
          <a:bodyPr>
            <a:spAutoFit/>
          </a:bodyPr>
          <a:lstStyle/>
          <a:p>
            <a:r>
              <a:rPr lang="en-US" sz="2400">
                <a:latin typeface="Calibri" pitchFamily="34" charset="0"/>
              </a:rPr>
              <a:t>So, we are looking for an efficient method of noise removal, that is able to clarify the image.</a:t>
            </a:r>
          </a:p>
          <a:p>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914400" y="609600"/>
            <a:ext cx="7239000" cy="3786188"/>
          </a:xfrm>
          <a:prstGeom prst="rect">
            <a:avLst/>
          </a:prstGeom>
          <a:noFill/>
          <a:ln w="9525">
            <a:noFill/>
            <a:miter lim="800000"/>
            <a:headEnd/>
            <a:tailEnd/>
          </a:ln>
        </p:spPr>
        <p:txBody>
          <a:bodyPr>
            <a:spAutoFit/>
          </a:bodyPr>
          <a:lstStyle/>
          <a:p>
            <a:r>
              <a:rPr lang="en-US" sz="2400">
                <a:latin typeface="Calibri" pitchFamily="34" charset="0"/>
              </a:rPr>
              <a:t>Methods of noise removal were known a long time before the Anisotropic Diffusion case was first claimed  (1990)</a:t>
            </a:r>
          </a:p>
          <a:p>
            <a:endParaRPr lang="en-US" sz="2400">
              <a:latin typeface="Calibri" pitchFamily="34" charset="0"/>
            </a:endParaRPr>
          </a:p>
          <a:p>
            <a:r>
              <a:rPr lang="en-US" sz="2400">
                <a:latin typeface="Calibri" pitchFamily="34" charset="0"/>
              </a:rPr>
              <a:t>Most of the methods are typically forms of applying a </a:t>
            </a:r>
            <a:r>
              <a:rPr lang="en-US" sz="2400">
                <a:solidFill>
                  <a:schemeClr val="accent1"/>
                </a:solidFill>
                <a:latin typeface="Calibri" pitchFamily="34" charset="0"/>
              </a:rPr>
              <a:t>blur </a:t>
            </a:r>
            <a:r>
              <a:rPr lang="en-US" sz="2400">
                <a:latin typeface="Calibri" pitchFamily="34" charset="0"/>
              </a:rPr>
              <a:t>filter to the image, as Blurring it hopefully results in a smooth, noise-less product.</a:t>
            </a:r>
          </a:p>
          <a:p>
            <a:endParaRPr lang="en-US" sz="2400">
              <a:latin typeface="Calibri" pitchFamily="34" charset="0"/>
            </a:endParaRPr>
          </a:p>
          <a:p>
            <a:r>
              <a:rPr lang="en-US" sz="2400">
                <a:latin typeface="Calibri" pitchFamily="34" charset="0"/>
              </a:rPr>
              <a:t>Such a product, with low noise levels, is a much better starting point for any image related algorithm…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533400" y="228600"/>
            <a:ext cx="7696200" cy="6862763"/>
          </a:xfrm>
          <a:prstGeom prst="rect">
            <a:avLst/>
          </a:prstGeom>
          <a:noFill/>
          <a:ln w="9525">
            <a:noFill/>
            <a:miter lim="800000"/>
            <a:headEnd/>
            <a:tailEnd/>
          </a:ln>
        </p:spPr>
        <p:txBody>
          <a:bodyPr>
            <a:spAutoFit/>
          </a:bodyPr>
          <a:lstStyle/>
          <a:p>
            <a:r>
              <a:rPr lang="en-US" sz="2400">
                <a:latin typeface="Calibri" pitchFamily="34" charset="0"/>
              </a:rPr>
              <a:t>Classic smoothing methods:</a:t>
            </a:r>
          </a:p>
          <a:p>
            <a:endParaRPr lang="en-US" sz="2400">
              <a:latin typeface="Calibri" pitchFamily="34" charset="0"/>
            </a:endParaRPr>
          </a:p>
          <a:p>
            <a:pPr>
              <a:buFont typeface="Arial" charset="0"/>
              <a:buChar char="•"/>
            </a:pPr>
            <a:r>
              <a:rPr lang="en-US" sz="2400">
                <a:latin typeface="Calibri" pitchFamily="34" charset="0"/>
              </a:rPr>
              <a:t> Based on convolving a </a:t>
            </a:r>
            <a:r>
              <a:rPr lang="en-US" sz="2400">
                <a:solidFill>
                  <a:schemeClr val="accent1"/>
                </a:solidFill>
                <a:latin typeface="Calibri" pitchFamily="34" charset="0"/>
              </a:rPr>
              <a:t>Gaussian kernel</a:t>
            </a:r>
            <a:r>
              <a:rPr lang="en-US" sz="2400">
                <a:latin typeface="Calibri" pitchFamily="34" charset="0"/>
              </a:rPr>
              <a:t> with each and every pixel. A typical kernel would be of size NxN.</a:t>
            </a:r>
          </a:p>
          <a:p>
            <a:pPr>
              <a:buFont typeface="Arial" charset="0"/>
              <a:buChar char="•"/>
            </a:pPr>
            <a:endParaRPr lang="en-US" sz="2400">
              <a:latin typeface="Calibri" pitchFamily="34" charset="0"/>
            </a:endParaRPr>
          </a:p>
          <a:p>
            <a:pPr>
              <a:buFont typeface="Arial" charset="0"/>
              <a:buChar char="•"/>
            </a:pPr>
            <a:r>
              <a:rPr lang="en-US" sz="2400">
                <a:latin typeface="Calibri" pitchFamily="34" charset="0"/>
              </a:rPr>
              <a:t> The single pixel’s brightness value is determined by its own original value, as well as the values of its neighbor pixels. </a:t>
            </a:r>
          </a:p>
          <a:p>
            <a:pPr>
              <a:buFont typeface="Arial" charset="0"/>
              <a:buChar char="•"/>
            </a:pPr>
            <a:endParaRPr lang="en-US" sz="2400">
              <a:latin typeface="Calibri" pitchFamily="34" charset="0"/>
            </a:endParaRPr>
          </a:p>
          <a:p>
            <a:pPr>
              <a:buFont typeface="Arial" charset="0"/>
              <a:buChar char="•"/>
            </a:pPr>
            <a:r>
              <a:rPr lang="en-US" sz="2400">
                <a:latin typeface="Calibri" pitchFamily="34" charset="0"/>
              </a:rPr>
              <a:t> an appropriate definition of the transformation would be:</a:t>
            </a:r>
          </a:p>
          <a:p>
            <a:endParaRPr lang="en-US" sz="2400">
              <a:latin typeface="Calibri" pitchFamily="34" charset="0"/>
            </a:endParaRPr>
          </a:p>
          <a:p>
            <a:r>
              <a:rPr lang="en-US" sz="3200">
                <a:latin typeface="Calibri" pitchFamily="34" charset="0"/>
              </a:rPr>
              <a:t>I (x,y) = I</a:t>
            </a:r>
            <a:r>
              <a:rPr lang="en-US" sz="3200" baseline="-25000">
                <a:latin typeface="Calibri" pitchFamily="34" charset="0"/>
              </a:rPr>
              <a:t>0</a:t>
            </a:r>
            <a:r>
              <a:rPr lang="en-US" sz="3200">
                <a:latin typeface="Calibri" pitchFamily="34" charset="0"/>
              </a:rPr>
              <a:t> (x,y) * G(x,y,t)</a:t>
            </a:r>
          </a:p>
          <a:p>
            <a:endParaRPr lang="en-US" sz="2400">
              <a:latin typeface="Calibri" pitchFamily="34" charset="0"/>
            </a:endParaRPr>
          </a:p>
          <a:p>
            <a:pPr>
              <a:buFont typeface="Arial" charset="0"/>
              <a:buChar char="•"/>
            </a:pPr>
            <a:endParaRPr lang="en-US" sz="2400">
              <a:latin typeface="Calibri" pitchFamily="34" charset="0"/>
            </a:endParaRP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p:txBody>
      </p:sp>
      <p:sp>
        <p:nvSpPr>
          <p:cNvPr id="819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e-IL">
              <a:latin typeface="Calibri" pitchFamily="34" charset="0"/>
            </a:endParaRPr>
          </a:p>
        </p:txBody>
      </p:sp>
      <p:sp>
        <p:nvSpPr>
          <p:cNvPr id="8196" name="Rectangle 5"/>
          <p:cNvSpPr>
            <a:spLocks noChangeArrowheads="1"/>
          </p:cNvSpPr>
          <p:nvPr/>
        </p:nvSpPr>
        <p:spPr bwMode="auto">
          <a:xfrm>
            <a:off x="0" y="1771650"/>
            <a:ext cx="9144000" cy="0"/>
          </a:xfrm>
          <a:prstGeom prst="rect">
            <a:avLst/>
          </a:prstGeom>
          <a:noFill/>
          <a:ln w="9525">
            <a:noFill/>
            <a:miter lim="800000"/>
            <a:headEnd/>
            <a:tailEnd/>
          </a:ln>
        </p:spPr>
        <p:txBody>
          <a:bodyPr wrap="none" anchor="ctr">
            <a:spAutoFit/>
          </a:bodyPr>
          <a:lstStyle/>
          <a:p>
            <a:endParaRPr lang="he-IL"/>
          </a:p>
        </p:txBody>
      </p:sp>
      <p:sp>
        <p:nvSpPr>
          <p:cNvPr id="819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e-IL">
              <a:latin typeface="Calibri" pitchFamily="34" charset="0"/>
            </a:endParaRPr>
          </a:p>
        </p:txBody>
      </p:sp>
      <p:sp>
        <p:nvSpPr>
          <p:cNvPr id="8198" name="Rectangle 8"/>
          <p:cNvSpPr>
            <a:spLocks noChangeArrowheads="1"/>
          </p:cNvSpPr>
          <p:nvPr/>
        </p:nvSpPr>
        <p:spPr bwMode="auto">
          <a:xfrm>
            <a:off x="0" y="1962150"/>
            <a:ext cx="9144000" cy="0"/>
          </a:xfrm>
          <a:prstGeom prst="rect">
            <a:avLst/>
          </a:prstGeom>
          <a:noFill/>
          <a:ln w="9525">
            <a:noFill/>
            <a:miter lim="800000"/>
            <a:headEnd/>
            <a:tailEnd/>
          </a:ln>
        </p:spPr>
        <p:txBody>
          <a:bodyPr wrap="none" anchor="ctr">
            <a:spAutoFit/>
          </a:bodyPr>
          <a:lstStyle/>
          <a:p>
            <a:endParaRPr lang="he-IL"/>
          </a:p>
        </p:txBody>
      </p:sp>
      <p:sp>
        <p:nvSpPr>
          <p:cNvPr id="81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e-IL">
              <a:latin typeface="Calibri" pitchFamily="34" charset="0"/>
            </a:endParaRPr>
          </a:p>
        </p:txBody>
      </p:sp>
      <p:pic>
        <p:nvPicPr>
          <p:cNvPr id="8200"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4876800"/>
            <a:ext cx="5057775"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לבן 1"/>
          <p:cNvSpPr>
            <a:spLocks noChangeArrowheads="1"/>
          </p:cNvSpPr>
          <p:nvPr/>
        </p:nvSpPr>
        <p:spPr bwMode="auto">
          <a:xfrm>
            <a:off x="381000" y="533400"/>
            <a:ext cx="8305800" cy="4894263"/>
          </a:xfrm>
          <a:prstGeom prst="rect">
            <a:avLst/>
          </a:prstGeom>
          <a:noFill/>
          <a:ln w="9525">
            <a:noFill/>
            <a:miter lim="800000"/>
            <a:headEnd/>
            <a:tailEnd/>
          </a:ln>
        </p:spPr>
        <p:txBody>
          <a:bodyPr>
            <a:spAutoFit/>
          </a:bodyPr>
          <a:lstStyle/>
          <a:p>
            <a:r>
              <a:rPr lang="en-US" sz="2400">
                <a:latin typeface="Calibri" pitchFamily="34" charset="0"/>
              </a:rPr>
              <a:t>Making a gaussian kernel of size NxN:</a:t>
            </a:r>
          </a:p>
          <a:p>
            <a:endParaRPr lang="en-US" sz="2400">
              <a:latin typeface="Calibri" pitchFamily="34" charset="0"/>
            </a:endParaRPr>
          </a:p>
          <a:p>
            <a:pPr>
              <a:buFont typeface="Arial" charset="0"/>
              <a:buChar char="•"/>
            </a:pPr>
            <a:r>
              <a:rPr lang="en-US" sz="2400">
                <a:latin typeface="Calibri" pitchFamily="34" charset="0"/>
              </a:rPr>
              <a:t> Set the center of the kernel to be x=0, y=0 =&gt; (0,0)</a:t>
            </a:r>
          </a:p>
          <a:p>
            <a:pPr>
              <a:buFont typeface="Arial" charset="0"/>
              <a:buChar char="•"/>
            </a:pPr>
            <a:endParaRPr lang="en-US" sz="2400">
              <a:latin typeface="Calibri" pitchFamily="34" charset="0"/>
            </a:endParaRPr>
          </a:p>
          <a:p>
            <a:pPr>
              <a:buFont typeface="Arial" charset="0"/>
              <a:buChar char="•"/>
            </a:pPr>
            <a:r>
              <a:rPr lang="en-US" sz="2400">
                <a:latin typeface="Calibri" pitchFamily="34" charset="0"/>
              </a:rPr>
              <a:t> Using the equation, set the values on every square of the kernel:</a:t>
            </a:r>
          </a:p>
          <a:p>
            <a:r>
              <a:rPr lang="en-US" sz="2400">
                <a:latin typeface="Calibri" pitchFamily="34" charset="0"/>
              </a:rPr>
              <a:t>Squares closer to the center (such as (1,2)) would get higher values than squares which are close to the kernel’s border.</a:t>
            </a:r>
          </a:p>
          <a:p>
            <a:endParaRPr lang="en-US" sz="2400">
              <a:latin typeface="Calibri" pitchFamily="34" charset="0"/>
            </a:endParaRPr>
          </a:p>
          <a:p>
            <a:r>
              <a:rPr lang="en-US" sz="2400">
                <a:solidFill>
                  <a:srgbClr val="FF0000"/>
                </a:solidFill>
                <a:latin typeface="Calibri" pitchFamily="34" charset="0"/>
              </a:rPr>
              <a:t>Note:</a:t>
            </a:r>
          </a:p>
          <a:p>
            <a:r>
              <a:rPr lang="en-US" sz="2400">
                <a:solidFill>
                  <a:schemeClr val="accent1"/>
                </a:solidFill>
                <a:latin typeface="Calibri" pitchFamily="34" charset="0"/>
              </a:rPr>
              <a:t>t</a:t>
            </a:r>
            <a:r>
              <a:rPr lang="en-US" sz="2400">
                <a:solidFill>
                  <a:srgbClr val="FF0000"/>
                </a:solidFill>
                <a:latin typeface="Calibri" pitchFamily="34" charset="0"/>
              </a:rPr>
              <a:t>  = theoretically is sigma^2, tough – in a C.s implementation it is the size of the gaussian (3x3,7x7 etc…)</a:t>
            </a:r>
          </a:p>
          <a:p>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nvGraphicFramePr>
        <p:xfrm>
          <a:off x="1676400" y="1524000"/>
          <a:ext cx="5638800" cy="4648200"/>
        </p:xfrm>
        <a:graphic>
          <a:graphicData uri="http://schemas.openxmlformats.org/drawingml/2006/table">
            <a:tbl>
              <a:tblPr firstRow="1" bandRow="1">
                <a:tableStyleId>{C4B1156A-380E-4F78-BDF5-A606A8083BF9}</a:tableStyleId>
              </a:tblPr>
              <a:tblGrid>
                <a:gridCol w="1127760"/>
                <a:gridCol w="1127760"/>
                <a:gridCol w="1127760"/>
                <a:gridCol w="1127760"/>
                <a:gridCol w="1127760"/>
              </a:tblGrid>
              <a:tr h="929640">
                <a:tc>
                  <a:txBody>
                    <a:bodyPr/>
                    <a:lstStyle/>
                    <a:p>
                      <a:pPr algn="ctr"/>
                      <a:r>
                        <a:rPr lang="en-US" sz="3600" b="0" i="0" baseline="0" dirty="0" smtClean="0"/>
                        <a:t>2</a:t>
                      </a:r>
                      <a:endParaRPr lang="en-US" sz="3600" b="0" i="0" baseline="0" dirty="0"/>
                    </a:p>
                  </a:txBody>
                  <a:tcPr/>
                </a:tc>
                <a:tc>
                  <a:txBody>
                    <a:bodyPr/>
                    <a:lstStyle/>
                    <a:p>
                      <a:pPr algn="ctr"/>
                      <a:r>
                        <a:rPr lang="en-US" sz="3600" b="0" i="0" baseline="0" dirty="0" smtClean="0"/>
                        <a:t>4</a:t>
                      </a:r>
                      <a:endParaRPr lang="en-US" sz="3600" b="0" i="0" baseline="0" dirty="0"/>
                    </a:p>
                  </a:txBody>
                  <a:tcPr/>
                </a:tc>
                <a:tc>
                  <a:txBody>
                    <a:bodyPr/>
                    <a:lstStyle/>
                    <a:p>
                      <a:pPr algn="ctr"/>
                      <a:r>
                        <a:rPr lang="en-US" sz="3600" b="0" i="0" baseline="0" dirty="0" smtClean="0"/>
                        <a:t>5</a:t>
                      </a:r>
                      <a:endParaRPr lang="en-US" sz="3600" b="0" i="0" baseline="0" dirty="0"/>
                    </a:p>
                  </a:txBody>
                  <a:tcPr/>
                </a:tc>
                <a:tc>
                  <a:txBody>
                    <a:bodyPr/>
                    <a:lstStyle/>
                    <a:p>
                      <a:pPr algn="ctr"/>
                      <a:r>
                        <a:rPr lang="en-US" sz="3600" b="0" i="0" baseline="0" dirty="0" smtClean="0"/>
                        <a:t>4</a:t>
                      </a:r>
                      <a:endParaRPr lang="en-US" sz="3600" b="0" i="0" baseline="0" dirty="0"/>
                    </a:p>
                  </a:txBody>
                  <a:tcPr/>
                </a:tc>
                <a:tc>
                  <a:txBody>
                    <a:bodyPr/>
                    <a:lstStyle/>
                    <a:p>
                      <a:pPr algn="ctr"/>
                      <a:r>
                        <a:rPr lang="en-US" sz="3600" b="0" i="0" baseline="0" dirty="0" smtClean="0"/>
                        <a:t>2</a:t>
                      </a:r>
                      <a:endParaRPr lang="en-US" sz="3600" b="0" i="0" baseline="0" dirty="0"/>
                    </a:p>
                  </a:txBody>
                  <a:tcPr/>
                </a:tc>
              </a:tr>
              <a:tr h="929640">
                <a:tc>
                  <a:txBody>
                    <a:bodyPr/>
                    <a:lstStyle/>
                    <a:p>
                      <a:pPr algn="ctr"/>
                      <a:r>
                        <a:rPr lang="en-US" sz="3600" b="0" i="0" baseline="0" dirty="0" smtClean="0"/>
                        <a:t>4</a:t>
                      </a:r>
                      <a:endParaRPr lang="en-US" sz="3600" b="0" i="0" baseline="0" dirty="0"/>
                    </a:p>
                  </a:txBody>
                  <a:tcPr/>
                </a:tc>
                <a:tc>
                  <a:txBody>
                    <a:bodyPr/>
                    <a:lstStyle/>
                    <a:p>
                      <a:pPr algn="ctr"/>
                      <a:r>
                        <a:rPr lang="en-US" sz="3600" b="0" i="0" baseline="0" dirty="0" smtClean="0"/>
                        <a:t>9</a:t>
                      </a:r>
                      <a:endParaRPr lang="en-US" sz="3600" b="0" i="0" baseline="0" dirty="0"/>
                    </a:p>
                  </a:txBody>
                  <a:tcPr/>
                </a:tc>
                <a:tc>
                  <a:txBody>
                    <a:bodyPr/>
                    <a:lstStyle/>
                    <a:p>
                      <a:pPr algn="ctr"/>
                      <a:r>
                        <a:rPr lang="en-US" sz="3600" b="0" i="0" baseline="0" dirty="0" smtClean="0"/>
                        <a:t>12</a:t>
                      </a:r>
                      <a:endParaRPr lang="en-US" sz="3600" b="0" i="0" baseline="0" dirty="0"/>
                    </a:p>
                  </a:txBody>
                  <a:tcPr/>
                </a:tc>
                <a:tc>
                  <a:txBody>
                    <a:bodyPr/>
                    <a:lstStyle/>
                    <a:p>
                      <a:pPr algn="ctr"/>
                      <a:r>
                        <a:rPr lang="en-US" sz="3600" b="0" i="0" baseline="0" dirty="0" smtClean="0"/>
                        <a:t>9</a:t>
                      </a:r>
                      <a:endParaRPr lang="en-US" sz="3600" b="0" i="0" baseline="0" dirty="0"/>
                    </a:p>
                  </a:txBody>
                  <a:tcPr/>
                </a:tc>
                <a:tc>
                  <a:txBody>
                    <a:bodyPr/>
                    <a:lstStyle/>
                    <a:p>
                      <a:pPr algn="ctr"/>
                      <a:r>
                        <a:rPr lang="en-US" sz="3600" b="0" i="0" baseline="0" dirty="0" smtClean="0"/>
                        <a:t>4</a:t>
                      </a:r>
                      <a:endParaRPr lang="en-US" sz="3600" b="0" i="0" baseline="0" dirty="0"/>
                    </a:p>
                  </a:txBody>
                  <a:tcPr/>
                </a:tc>
              </a:tr>
              <a:tr h="929640">
                <a:tc>
                  <a:txBody>
                    <a:bodyPr/>
                    <a:lstStyle/>
                    <a:p>
                      <a:pPr algn="ctr"/>
                      <a:r>
                        <a:rPr lang="en-US" sz="3600" b="0" i="0" baseline="0" dirty="0" smtClean="0"/>
                        <a:t>5</a:t>
                      </a:r>
                      <a:endParaRPr lang="en-US" sz="3600" b="0" i="0" baseline="0" dirty="0"/>
                    </a:p>
                  </a:txBody>
                  <a:tcPr/>
                </a:tc>
                <a:tc>
                  <a:txBody>
                    <a:bodyPr/>
                    <a:lstStyle/>
                    <a:p>
                      <a:pPr algn="ctr"/>
                      <a:r>
                        <a:rPr lang="en-US" sz="3600" b="0" i="0" baseline="0" dirty="0" smtClean="0"/>
                        <a:t>12</a:t>
                      </a:r>
                      <a:endParaRPr lang="en-US" sz="3600" b="0" i="0" baseline="0" dirty="0"/>
                    </a:p>
                  </a:txBody>
                  <a:tcPr/>
                </a:tc>
                <a:tc>
                  <a:txBody>
                    <a:bodyPr/>
                    <a:lstStyle/>
                    <a:p>
                      <a:pPr algn="ctr"/>
                      <a:r>
                        <a:rPr lang="en-US" sz="3600" b="0" i="0" baseline="0" dirty="0" smtClean="0"/>
                        <a:t>15</a:t>
                      </a:r>
                      <a:endParaRPr lang="en-US" sz="3600" b="0" i="0" baseline="0" dirty="0"/>
                    </a:p>
                  </a:txBody>
                  <a:tcPr/>
                </a:tc>
                <a:tc>
                  <a:txBody>
                    <a:bodyPr/>
                    <a:lstStyle/>
                    <a:p>
                      <a:pPr algn="ctr"/>
                      <a:r>
                        <a:rPr lang="en-US" sz="3600" b="0" i="0" baseline="0" dirty="0" smtClean="0"/>
                        <a:t>12</a:t>
                      </a:r>
                      <a:endParaRPr lang="en-US" sz="3600" b="0" i="0" baseline="0" dirty="0"/>
                    </a:p>
                  </a:txBody>
                  <a:tcPr/>
                </a:tc>
                <a:tc>
                  <a:txBody>
                    <a:bodyPr/>
                    <a:lstStyle/>
                    <a:p>
                      <a:pPr algn="ctr"/>
                      <a:r>
                        <a:rPr lang="en-US" sz="3600" b="0" i="0" baseline="0" dirty="0" smtClean="0"/>
                        <a:t>5</a:t>
                      </a:r>
                      <a:endParaRPr lang="en-US" sz="3600" b="0" i="0" baseline="0" dirty="0"/>
                    </a:p>
                  </a:txBody>
                  <a:tcPr/>
                </a:tc>
              </a:tr>
              <a:tr h="929640">
                <a:tc>
                  <a:txBody>
                    <a:bodyPr/>
                    <a:lstStyle/>
                    <a:p>
                      <a:pPr algn="ctr"/>
                      <a:r>
                        <a:rPr lang="en-US" sz="3600" b="0" i="0" baseline="0" dirty="0" smtClean="0"/>
                        <a:t>4</a:t>
                      </a:r>
                      <a:endParaRPr lang="en-US" sz="3600" b="0" i="0" baseline="0" dirty="0"/>
                    </a:p>
                  </a:txBody>
                  <a:tcPr/>
                </a:tc>
                <a:tc>
                  <a:txBody>
                    <a:bodyPr/>
                    <a:lstStyle/>
                    <a:p>
                      <a:pPr algn="ctr"/>
                      <a:r>
                        <a:rPr lang="en-US" sz="3600" b="0" i="0" baseline="0" dirty="0" smtClean="0"/>
                        <a:t>9</a:t>
                      </a:r>
                      <a:endParaRPr lang="en-US" sz="3600" b="0" i="0" baseline="0" dirty="0"/>
                    </a:p>
                  </a:txBody>
                  <a:tcPr/>
                </a:tc>
                <a:tc>
                  <a:txBody>
                    <a:bodyPr/>
                    <a:lstStyle/>
                    <a:p>
                      <a:pPr algn="ctr"/>
                      <a:r>
                        <a:rPr lang="en-US" sz="3600" b="0" i="0" baseline="0" dirty="0" smtClean="0"/>
                        <a:t>12</a:t>
                      </a:r>
                      <a:endParaRPr lang="en-US" sz="3600" b="0" i="0" baseline="0" dirty="0"/>
                    </a:p>
                  </a:txBody>
                  <a:tcPr/>
                </a:tc>
                <a:tc>
                  <a:txBody>
                    <a:bodyPr/>
                    <a:lstStyle/>
                    <a:p>
                      <a:pPr algn="ctr"/>
                      <a:r>
                        <a:rPr lang="en-US" sz="3600" b="0" i="0" baseline="0" dirty="0" smtClean="0"/>
                        <a:t>9</a:t>
                      </a:r>
                      <a:endParaRPr lang="en-US" sz="3600" b="0" i="0" baseline="0" dirty="0"/>
                    </a:p>
                  </a:txBody>
                  <a:tcPr/>
                </a:tc>
                <a:tc>
                  <a:txBody>
                    <a:bodyPr/>
                    <a:lstStyle/>
                    <a:p>
                      <a:pPr algn="ctr"/>
                      <a:r>
                        <a:rPr lang="en-US" sz="3600" b="0" i="0" baseline="0" dirty="0" smtClean="0"/>
                        <a:t>4</a:t>
                      </a:r>
                      <a:endParaRPr lang="en-US" sz="3600" b="0" i="0" baseline="0" dirty="0"/>
                    </a:p>
                  </a:txBody>
                  <a:tcPr/>
                </a:tc>
              </a:tr>
              <a:tr h="929640">
                <a:tc>
                  <a:txBody>
                    <a:bodyPr/>
                    <a:lstStyle/>
                    <a:p>
                      <a:pPr algn="ctr"/>
                      <a:r>
                        <a:rPr lang="en-US" sz="3600" b="0" i="0" baseline="0" dirty="0" smtClean="0"/>
                        <a:t>2</a:t>
                      </a:r>
                      <a:endParaRPr lang="en-US" sz="3600" b="0" i="0" baseline="0" dirty="0"/>
                    </a:p>
                  </a:txBody>
                  <a:tcPr/>
                </a:tc>
                <a:tc>
                  <a:txBody>
                    <a:bodyPr/>
                    <a:lstStyle/>
                    <a:p>
                      <a:pPr algn="ctr"/>
                      <a:r>
                        <a:rPr lang="en-US" sz="3600" b="0" i="0" baseline="0" dirty="0" smtClean="0"/>
                        <a:t>4</a:t>
                      </a:r>
                      <a:endParaRPr lang="en-US" sz="3600" b="0" i="0" baseline="0" dirty="0"/>
                    </a:p>
                  </a:txBody>
                  <a:tcPr/>
                </a:tc>
                <a:tc>
                  <a:txBody>
                    <a:bodyPr/>
                    <a:lstStyle/>
                    <a:p>
                      <a:pPr algn="ctr"/>
                      <a:r>
                        <a:rPr lang="en-US" sz="3600" b="0" i="0" baseline="0" dirty="0" smtClean="0"/>
                        <a:t>5</a:t>
                      </a:r>
                      <a:endParaRPr lang="en-US" sz="3600" b="0" i="0" baseline="0" dirty="0"/>
                    </a:p>
                  </a:txBody>
                  <a:tcPr/>
                </a:tc>
                <a:tc>
                  <a:txBody>
                    <a:bodyPr/>
                    <a:lstStyle/>
                    <a:p>
                      <a:pPr algn="ctr"/>
                      <a:r>
                        <a:rPr lang="en-US" sz="3600" b="0" i="0" baseline="0" dirty="0" smtClean="0"/>
                        <a:t>4</a:t>
                      </a:r>
                      <a:endParaRPr lang="en-US" sz="3600" b="0" i="0" baseline="0" dirty="0"/>
                    </a:p>
                  </a:txBody>
                  <a:tcPr/>
                </a:tc>
                <a:tc>
                  <a:txBody>
                    <a:bodyPr/>
                    <a:lstStyle/>
                    <a:p>
                      <a:pPr algn="ctr"/>
                      <a:r>
                        <a:rPr lang="en-US" sz="3600" b="0" i="0" baseline="0" dirty="0" smtClean="0"/>
                        <a:t>2</a:t>
                      </a:r>
                      <a:endParaRPr lang="en-US" sz="3600" b="0" i="0" baseline="0" dirty="0"/>
                    </a:p>
                  </a:txBody>
                  <a:tcPr/>
                </a:tc>
              </a:tr>
            </a:tbl>
          </a:graphicData>
        </a:graphic>
      </p:graphicFrame>
      <p:sp>
        <p:nvSpPr>
          <p:cNvPr id="10280" name="TextBox 2"/>
          <p:cNvSpPr txBox="1">
            <a:spLocks noChangeArrowheads="1"/>
          </p:cNvSpPr>
          <p:nvPr/>
        </p:nvSpPr>
        <p:spPr bwMode="auto">
          <a:xfrm>
            <a:off x="1981200" y="457200"/>
            <a:ext cx="5181600" cy="461963"/>
          </a:xfrm>
          <a:prstGeom prst="rect">
            <a:avLst/>
          </a:prstGeom>
          <a:noFill/>
          <a:ln w="9525">
            <a:noFill/>
            <a:miter lim="800000"/>
            <a:headEnd/>
            <a:tailEnd/>
          </a:ln>
        </p:spPr>
        <p:txBody>
          <a:bodyPr>
            <a:spAutoFit/>
          </a:bodyPr>
          <a:lstStyle/>
          <a:p>
            <a:r>
              <a:rPr lang="en-US" sz="2400">
                <a:latin typeface="Calibri" pitchFamily="34" charset="0"/>
              </a:rPr>
              <a:t>Gaussian 5x5 (without normalization)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a:spLocks noChangeArrowheads="1"/>
          </p:cNvSpPr>
          <p:nvPr/>
        </p:nvSpPr>
        <p:spPr bwMode="auto">
          <a:xfrm>
            <a:off x="381000" y="533400"/>
            <a:ext cx="8305800" cy="6002338"/>
          </a:xfrm>
          <a:prstGeom prst="rect">
            <a:avLst/>
          </a:prstGeom>
          <a:noFill/>
          <a:ln w="9525">
            <a:noFill/>
            <a:miter lim="800000"/>
            <a:headEnd/>
            <a:tailEnd/>
          </a:ln>
        </p:spPr>
        <p:txBody>
          <a:bodyPr>
            <a:spAutoFit/>
          </a:bodyPr>
          <a:lstStyle/>
          <a:p>
            <a:r>
              <a:rPr lang="en-US" sz="2400">
                <a:latin typeface="Calibri" pitchFamily="34" charset="0"/>
              </a:rPr>
              <a:t>Taking a gaussian kernel of size NxN:</a:t>
            </a:r>
          </a:p>
          <a:p>
            <a:endParaRPr lang="en-US" sz="2400">
              <a:latin typeface="Calibri" pitchFamily="34" charset="0"/>
            </a:endParaRPr>
          </a:p>
          <a:p>
            <a:pPr>
              <a:buFont typeface="Arial" charset="0"/>
              <a:buChar char="•"/>
            </a:pPr>
            <a:r>
              <a:rPr lang="en-US" sz="2400">
                <a:latin typeface="Calibri" pitchFamily="34" charset="0"/>
              </a:rPr>
              <a:t>Set the center of the kernel to be x=0, y=0 =&gt; (0,0)</a:t>
            </a:r>
          </a:p>
          <a:p>
            <a:pPr>
              <a:buFont typeface="Arial" charset="0"/>
              <a:buChar char="•"/>
            </a:pPr>
            <a:endParaRPr lang="en-US" sz="2400">
              <a:latin typeface="Calibri" pitchFamily="34" charset="0"/>
            </a:endParaRPr>
          </a:p>
          <a:p>
            <a:pPr>
              <a:buFont typeface="Arial" charset="0"/>
              <a:buChar char="•"/>
            </a:pPr>
            <a:r>
              <a:rPr lang="en-US" sz="2400">
                <a:latin typeface="Calibri" pitchFamily="34" charset="0"/>
              </a:rPr>
              <a:t> Using the equation, set the values on every square of the kernel:</a:t>
            </a:r>
          </a:p>
          <a:p>
            <a:r>
              <a:rPr lang="en-US" sz="2400">
                <a:latin typeface="Calibri" pitchFamily="34" charset="0"/>
              </a:rPr>
              <a:t>Squares closer to the center (such as (1,2)) would get higher values than squares which are close to the kernel’s border.</a:t>
            </a:r>
          </a:p>
          <a:p>
            <a:endParaRPr lang="en-US" sz="2400">
              <a:latin typeface="Calibri" pitchFamily="34" charset="0"/>
            </a:endParaRPr>
          </a:p>
          <a:p>
            <a:r>
              <a:rPr lang="en-US" sz="2400">
                <a:latin typeface="Calibri" pitchFamily="34" charset="0"/>
              </a:rPr>
              <a:t>The parameter </a:t>
            </a:r>
            <a:r>
              <a:rPr lang="en-US" sz="2400">
                <a:solidFill>
                  <a:schemeClr val="accent1"/>
                </a:solidFill>
                <a:latin typeface="Calibri" pitchFamily="34" charset="0"/>
              </a:rPr>
              <a:t>t</a:t>
            </a:r>
            <a:r>
              <a:rPr lang="en-US" sz="2400">
                <a:latin typeface="Calibri" pitchFamily="34" charset="0"/>
              </a:rPr>
              <a:t> stands for the variance of the gaussian: </a:t>
            </a:r>
          </a:p>
          <a:p>
            <a:endParaRPr lang="en-US" sz="2400">
              <a:latin typeface="Calibri" pitchFamily="34" charset="0"/>
            </a:endParaRPr>
          </a:p>
          <a:p>
            <a:r>
              <a:rPr lang="en-US" sz="2400">
                <a:latin typeface="Calibri" pitchFamily="34" charset="0"/>
              </a:rPr>
              <a:t>when </a:t>
            </a:r>
            <a:r>
              <a:rPr lang="en-US" sz="2400">
                <a:solidFill>
                  <a:schemeClr val="accent1"/>
                </a:solidFill>
                <a:latin typeface="Calibri" pitchFamily="34" charset="0"/>
              </a:rPr>
              <a:t>t=0</a:t>
            </a:r>
            <a:r>
              <a:rPr lang="en-US" sz="2400">
                <a:latin typeface="Calibri" pitchFamily="34" charset="0"/>
              </a:rPr>
              <a:t> =&gt; I(x,y) = I</a:t>
            </a:r>
            <a:r>
              <a:rPr lang="en-US" sz="2400" baseline="-25000">
                <a:latin typeface="Calibri" pitchFamily="34" charset="0"/>
              </a:rPr>
              <a:t>0</a:t>
            </a:r>
            <a:r>
              <a:rPr lang="en-US" sz="2400">
                <a:latin typeface="Calibri" pitchFamily="34" charset="0"/>
              </a:rPr>
              <a:t>(x,y)   (just the ID transform…)</a:t>
            </a:r>
          </a:p>
          <a:p>
            <a:endParaRPr lang="en-US" sz="2400">
              <a:latin typeface="Calibri" pitchFamily="34" charset="0"/>
            </a:endParaRPr>
          </a:p>
          <a:p>
            <a:r>
              <a:rPr lang="en-US" sz="2400">
                <a:latin typeface="Calibri" pitchFamily="34" charset="0"/>
              </a:rPr>
              <a:t>As </a:t>
            </a:r>
            <a:r>
              <a:rPr lang="en-US" sz="2400">
                <a:solidFill>
                  <a:schemeClr val="accent1"/>
                </a:solidFill>
                <a:latin typeface="Calibri" pitchFamily="34" charset="0"/>
              </a:rPr>
              <a:t>t</a:t>
            </a:r>
            <a:r>
              <a:rPr lang="en-US" sz="2400">
                <a:latin typeface="Calibri" pitchFamily="34" charset="0"/>
              </a:rPr>
              <a:t> grows, the brightness of a pixel in the resulting image considers more and more of its neighboring values.</a:t>
            </a:r>
          </a:p>
          <a:p>
            <a:endParaRPr lang="en-US" sz="2400">
              <a:latin typeface="Calibri" pitchFamily="34" charset="0"/>
            </a:endParaRPr>
          </a:p>
        </p:txBody>
      </p:sp>
      <p:sp>
        <p:nvSpPr>
          <p:cNvPr id="1126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e-IL">
              <a:latin typeface="Calibri" pitchFamily="34" charset="0"/>
            </a:endParaRPr>
          </a:p>
        </p:txBody>
      </p:sp>
      <p:pic>
        <p:nvPicPr>
          <p:cNvPr id="563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5400" y="0"/>
            <a:ext cx="38100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2">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2">
                                            <p:txEl>
                                              <p:pRg st="4" end="4"/>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2">
                                            <p:txEl>
                                              <p:pRg st="5" end="5"/>
                                            </p:txEl>
                                          </p:spTgt>
                                        </p:tgtEl>
                                        <p:attrNameLst>
                                          <p:attrName>style.color</p:attrName>
                                        </p:attrNameLst>
                                      </p:cBhvr>
                                      <p:to>
                                        <a:schemeClr val="accent2"/>
                                      </p:to>
                                    </p:animClr>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 calcmode="lin" valueType="num">
                                      <p:cBhvr additive="base">
                                        <p:cTn id="2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1" fill="hold" nodeType="clickEffect">
                                  <p:stCondLst>
                                    <p:cond delay="0"/>
                                  </p:stCondLst>
                                  <p:childTnLst>
                                    <p:anim calcmode="lin" valueType="num">
                                      <p:cBhvr additive="base">
                                        <p:cTn id="28"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9" dur="500"/>
                                        <p:tgtEl>
                                          <p:spTgt spid="2">
                                            <p:txEl>
                                              <p:pRg st="0" end="0"/>
                                            </p:txEl>
                                          </p:spTgt>
                                        </p:tgtEl>
                                        <p:attrNameLst>
                                          <p:attrName>ppt_y</p:attrName>
                                        </p:attrNameLst>
                                      </p:cBhvr>
                                      <p:tavLst>
                                        <p:tav tm="0">
                                          <p:val>
                                            <p:strVal val="ppt_y"/>
                                          </p:val>
                                        </p:tav>
                                        <p:tav tm="100000">
                                          <p:val>
                                            <p:strVal val="0-ppt_h/2"/>
                                          </p:val>
                                        </p:tav>
                                      </p:tavLst>
                                    </p:anim>
                                    <p:set>
                                      <p:cBhvr>
                                        <p:cTn id="30" dur="1" fill="hold">
                                          <p:stCondLst>
                                            <p:cond delay="499"/>
                                          </p:stCondLst>
                                        </p:cTn>
                                        <p:tgtEl>
                                          <p:spTgt spid="2">
                                            <p:txEl>
                                              <p:pRg st="0" end="0"/>
                                            </p:txEl>
                                          </p:spTgt>
                                        </p:tgtEl>
                                        <p:attrNameLst>
                                          <p:attrName>style.visibility</p:attrName>
                                        </p:attrNameLst>
                                      </p:cBhvr>
                                      <p:to>
                                        <p:strVal val="hidden"/>
                                      </p:to>
                                    </p:set>
                                  </p:childTnLst>
                                </p:cTn>
                              </p:par>
                              <p:par>
                                <p:cTn id="31" presetID="2" presetClass="exit" presetSubtype="1" fill="hold" nodeType="withEffect">
                                  <p:stCondLst>
                                    <p:cond delay="0"/>
                                  </p:stCondLst>
                                  <p:childTnLst>
                                    <p:anim calcmode="lin" valueType="num">
                                      <p:cBhvr additive="base">
                                        <p:cTn id="32"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p:tgtEl>
                                          <p:spTgt spid="2">
                                            <p:txEl>
                                              <p:pRg st="2" end="2"/>
                                            </p:txEl>
                                          </p:spTgt>
                                        </p:tgtEl>
                                        <p:attrNameLst>
                                          <p:attrName>ppt_y</p:attrName>
                                        </p:attrNameLst>
                                      </p:cBhvr>
                                      <p:tavLst>
                                        <p:tav tm="0">
                                          <p:val>
                                            <p:strVal val="ppt_y"/>
                                          </p:val>
                                        </p:tav>
                                        <p:tav tm="100000">
                                          <p:val>
                                            <p:strVal val="0-ppt_h/2"/>
                                          </p:val>
                                        </p:tav>
                                      </p:tavLst>
                                    </p:anim>
                                    <p:set>
                                      <p:cBhvr>
                                        <p:cTn id="34" dur="1" fill="hold">
                                          <p:stCondLst>
                                            <p:cond delay="499"/>
                                          </p:stCondLst>
                                        </p:cTn>
                                        <p:tgtEl>
                                          <p:spTgt spid="2">
                                            <p:txEl>
                                              <p:pRg st="2" end="2"/>
                                            </p:txEl>
                                          </p:spTgt>
                                        </p:tgtEl>
                                        <p:attrNameLst>
                                          <p:attrName>style.visibility</p:attrName>
                                        </p:attrNameLst>
                                      </p:cBhvr>
                                      <p:to>
                                        <p:strVal val="hidden"/>
                                      </p:to>
                                    </p:set>
                                  </p:childTnLst>
                                </p:cTn>
                              </p:par>
                              <p:par>
                                <p:cTn id="35" presetID="2" presetClass="exit" presetSubtype="1" fill="hold" nodeType="withEffect">
                                  <p:stCondLst>
                                    <p:cond delay="0"/>
                                  </p:stCondLst>
                                  <p:childTnLst>
                                    <p:anim calcmode="lin" valueType="num">
                                      <p:cBhvr additive="base">
                                        <p:cTn id="36" dur="500"/>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p:tgtEl>
                                          <p:spTgt spid="2">
                                            <p:txEl>
                                              <p:pRg st="4" end="4"/>
                                            </p:txEl>
                                          </p:spTgt>
                                        </p:tgtEl>
                                        <p:attrNameLst>
                                          <p:attrName>ppt_y</p:attrName>
                                        </p:attrNameLst>
                                      </p:cBhvr>
                                      <p:tavLst>
                                        <p:tav tm="0">
                                          <p:val>
                                            <p:strVal val="ppt_y"/>
                                          </p:val>
                                        </p:tav>
                                        <p:tav tm="100000">
                                          <p:val>
                                            <p:strVal val="0-ppt_h/2"/>
                                          </p:val>
                                        </p:tav>
                                      </p:tavLst>
                                    </p:anim>
                                    <p:set>
                                      <p:cBhvr>
                                        <p:cTn id="38" dur="1" fill="hold">
                                          <p:stCondLst>
                                            <p:cond delay="499"/>
                                          </p:stCondLst>
                                        </p:cTn>
                                        <p:tgtEl>
                                          <p:spTgt spid="2">
                                            <p:txEl>
                                              <p:pRg st="4" end="4"/>
                                            </p:txEl>
                                          </p:spTgt>
                                        </p:tgtEl>
                                        <p:attrNameLst>
                                          <p:attrName>style.visibility</p:attrName>
                                        </p:attrNameLst>
                                      </p:cBhvr>
                                      <p:to>
                                        <p:strVal val="hidden"/>
                                      </p:to>
                                    </p:set>
                                  </p:childTnLst>
                                </p:cTn>
                              </p:par>
                              <p:par>
                                <p:cTn id="39" presetID="2" presetClass="exit" presetSubtype="1" fill="hold" nodeType="withEffect">
                                  <p:stCondLst>
                                    <p:cond delay="0"/>
                                  </p:stCondLst>
                                  <p:childTnLst>
                                    <p:anim calcmode="lin" valueType="num">
                                      <p:cBhvr additive="base">
                                        <p:cTn id="40" dur="500"/>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1" dur="500"/>
                                        <p:tgtEl>
                                          <p:spTgt spid="2">
                                            <p:txEl>
                                              <p:pRg st="5" end="5"/>
                                            </p:txEl>
                                          </p:spTgt>
                                        </p:tgtEl>
                                        <p:attrNameLst>
                                          <p:attrName>ppt_y</p:attrName>
                                        </p:attrNameLst>
                                      </p:cBhvr>
                                      <p:tavLst>
                                        <p:tav tm="0">
                                          <p:val>
                                            <p:strVal val="ppt_y"/>
                                          </p:val>
                                        </p:tav>
                                        <p:tav tm="100000">
                                          <p:val>
                                            <p:strVal val="0-ppt_h/2"/>
                                          </p:val>
                                        </p:tav>
                                      </p:tavLst>
                                    </p:anim>
                                    <p:set>
                                      <p:cBhvr>
                                        <p:cTn id="42" dur="1" fill="hold">
                                          <p:stCondLst>
                                            <p:cond delay="499"/>
                                          </p:stCondLst>
                                        </p:cTn>
                                        <p:tgtEl>
                                          <p:spTgt spid="2">
                                            <p:txEl>
                                              <p:pRg st="5" end="5"/>
                                            </p:txEl>
                                          </p:spTgt>
                                        </p:tgtEl>
                                        <p:attrNameLst>
                                          <p:attrName>style.visibility</p:attrName>
                                        </p:attrNameLst>
                                      </p:cBhvr>
                                      <p:to>
                                        <p:strVal val="hidden"/>
                                      </p:to>
                                    </p:set>
                                  </p:childTnLst>
                                </p:cTn>
                              </p:par>
                              <p:par>
                                <p:cTn id="43" presetID="2" presetClass="entr" presetSubtype="2" fill="hold" nodeType="withEffect">
                                  <p:stCondLst>
                                    <p:cond delay="0"/>
                                  </p:stCondLst>
                                  <p:childTnLst>
                                    <p:set>
                                      <p:cBhvr>
                                        <p:cTn id="44" dur="1" fill="hold">
                                          <p:stCondLst>
                                            <p:cond delay="0"/>
                                          </p:stCondLst>
                                        </p:cTn>
                                        <p:tgtEl>
                                          <p:spTgt spid="56321"/>
                                        </p:tgtEl>
                                        <p:attrNameLst>
                                          <p:attrName>style.visibility</p:attrName>
                                        </p:attrNameLst>
                                      </p:cBhvr>
                                      <p:to>
                                        <p:strVal val="visible"/>
                                      </p:to>
                                    </p:set>
                                    <p:anim calcmode="lin" valueType="num">
                                      <p:cBhvr additive="base">
                                        <p:cTn id="45" dur="500" fill="hold"/>
                                        <p:tgtEl>
                                          <p:spTgt spid="56321"/>
                                        </p:tgtEl>
                                        <p:attrNameLst>
                                          <p:attrName>ppt_x</p:attrName>
                                        </p:attrNameLst>
                                      </p:cBhvr>
                                      <p:tavLst>
                                        <p:tav tm="0">
                                          <p:val>
                                            <p:strVal val="1+#ppt_w/2"/>
                                          </p:val>
                                        </p:tav>
                                        <p:tav tm="100000">
                                          <p:val>
                                            <p:strVal val="#ppt_x"/>
                                          </p:val>
                                        </p:tav>
                                      </p:tavLst>
                                    </p:anim>
                                    <p:anim calcmode="lin" valueType="num">
                                      <p:cBhvr additive="base">
                                        <p:cTn id="46" dur="500" fill="hold"/>
                                        <p:tgtEl>
                                          <p:spTgt spid="56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2640</TotalTime>
  <Words>1053</Words>
  <Application>Microsoft Office PowerPoint</Application>
  <PresentationFormat>On-screen Show (4:3)</PresentationFormat>
  <Paragraphs>158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ערכת נושא Office</vt:lpstr>
      <vt:lpstr>Anisotropic Diffusion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Diffusion</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Anisotropic Diffusion</dc:title>
  <dc:creator>bug</dc:creator>
  <cp:lastModifiedBy>a</cp:lastModifiedBy>
  <cp:revision>143</cp:revision>
  <dcterms:created xsi:type="dcterms:W3CDTF">2010-11-25T14:41:03Z</dcterms:created>
  <dcterms:modified xsi:type="dcterms:W3CDTF">2016-07-22T07:29:10Z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