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6"/>
  </p:notesMasterIdLst>
  <p:sldIdLst>
    <p:sldId id="311" r:id="rId2"/>
    <p:sldId id="256" r:id="rId3"/>
    <p:sldId id="347" r:id="rId4"/>
    <p:sldId id="348" r:id="rId5"/>
    <p:sldId id="317" r:id="rId6"/>
    <p:sldId id="319" r:id="rId7"/>
    <p:sldId id="320" r:id="rId8"/>
    <p:sldId id="321" r:id="rId9"/>
    <p:sldId id="353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49" r:id="rId19"/>
    <p:sldId id="330" r:id="rId20"/>
    <p:sldId id="341" r:id="rId21"/>
    <p:sldId id="354" r:id="rId22"/>
    <p:sldId id="355" r:id="rId23"/>
    <p:sldId id="342" r:id="rId24"/>
    <p:sldId id="343" r:id="rId25"/>
    <p:sldId id="344" r:id="rId26"/>
    <p:sldId id="345" r:id="rId27"/>
    <p:sldId id="350" r:id="rId28"/>
    <p:sldId id="331" r:id="rId29"/>
    <p:sldId id="332" r:id="rId30"/>
    <p:sldId id="333" r:id="rId31"/>
    <p:sldId id="334" r:id="rId32"/>
    <p:sldId id="351" r:id="rId33"/>
    <p:sldId id="352" r:id="rId34"/>
    <p:sldId id="34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00"/>
    <a:srgbClr val="99FF33"/>
    <a:srgbClr val="996600"/>
    <a:srgbClr val="663300"/>
    <a:srgbClr val="894400"/>
    <a:srgbClr val="A45100"/>
    <a:srgbClr val="B75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4374C4-28A3-4B88-AD5E-BA2F13159E90}" type="datetimeFigureOut">
              <a:rPr lang="en-US"/>
              <a:pPr>
                <a:defRPr/>
              </a:pPr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9981ECD-C74A-4738-97CF-0AD556E41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8371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72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3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B6A57-31CC-493A-8462-509AAEEAA9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4AC9C-EF6D-4C56-9438-A7568CEDE3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91E9C-CE5C-47DE-BC28-3D769285E0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ADFF8-3477-4BEF-9E54-403212DA46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D367C-8CDE-4E3C-BE35-246ABB5CC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BD490-BCA7-4002-88F7-A18FBD2B2F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8128-3D75-4592-9E18-A402C829EF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B9A6F-B08B-413D-B2C6-01C2B64090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6B2AB-A3A6-4D50-86D1-B517043F2F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98D9E-E587-40BF-8C7F-993021B7EC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13133-0937-46B2-AA63-E789844B7F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57347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348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9B79B5-9F9D-4167-874F-8D4B8826D6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735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457200" y="342900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1295400"/>
            <a:ext cx="8458200" cy="1222375"/>
          </a:xfrm>
          <a:prstGeom prst="rect">
            <a:avLst/>
          </a:prstGeom>
        </p:spPr>
        <p:txBody>
          <a:bodyPr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eaLnBrk="0" hangingPunct="0">
              <a:defRPr/>
            </a:pPr>
            <a:r>
              <a:rPr lang="en-US" sz="4800" b="1" u="sng" cap="all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+mj-ea"/>
                <a:cs typeface="+mj-cs"/>
              </a:rPr>
              <a:t>ENCAPSULATION</a:t>
            </a:r>
            <a:endParaRPr lang="en-US" sz="4800" b="1" u="sng" cap="all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3352800" y="3886200"/>
            <a:ext cx="317061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8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Mr. Umesh Gupta</a:t>
            </a:r>
          </a:p>
          <a:p>
            <a:r>
              <a:rPr lang="en-US" sz="28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Assistant Professor</a:t>
            </a:r>
          </a:p>
          <a:p>
            <a:r>
              <a:rPr lang="en-US" sz="28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CSE Department </a:t>
            </a:r>
            <a:endParaRPr lang="en-US" sz="2800" dirty="0">
              <a:solidFill>
                <a:schemeClr val="accent1"/>
              </a:solidFill>
              <a:latin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  <p:pic>
        <p:nvPicPr>
          <p:cNvPr id="3077" name="Picture 5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0" y="2819400"/>
            <a:ext cx="1390650" cy="139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Data specifications - organization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1828800"/>
            <a:ext cx="914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143000" lvl="2" indent="-2286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sz="3600" dirty="0">
              <a:latin typeface="Tahoma" pitchFamily="34" charset="0"/>
            </a:endParaRPr>
          </a:p>
          <a:p>
            <a:pPr marL="1143000" lvl="2" indent="-228600" algn="just">
              <a:spcBef>
                <a:spcPct val="20000"/>
              </a:spcBef>
              <a:buClr>
                <a:schemeClr val="tx2"/>
              </a:buClr>
              <a:buFont typeface="Symbol" pitchFamily="18" charset="2"/>
              <a:buChar char="·"/>
            </a:pPr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Simple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linear sequence</a:t>
            </a:r>
            <a:r>
              <a:rPr lang="en-US" sz="2800" dirty="0">
                <a:solidFill>
                  <a:srgbClr val="FF9900"/>
                </a:solidFill>
                <a:cs typeface="Times New Roman" charset="0"/>
              </a:rPr>
              <a:t> </a:t>
            </a:r>
            <a:r>
              <a:rPr lang="en-US" sz="2800" dirty="0">
                <a:cs typeface="Times New Roman" charset="0"/>
              </a:rPr>
              <a:t>- arrays, stacks, lists</a:t>
            </a:r>
          </a:p>
          <a:p>
            <a:pPr marL="1143000" lvl="2" indent="-228600" algn="just">
              <a:spcBef>
                <a:spcPct val="20000"/>
              </a:spcBef>
              <a:buClr>
                <a:schemeClr val="tx2"/>
              </a:buClr>
              <a:buFont typeface="Symbol" pitchFamily="18" charset="2"/>
              <a:buChar char="·"/>
            </a:pPr>
            <a:r>
              <a:rPr lang="en-US" sz="2800" dirty="0">
                <a:cs typeface="Times New Roman" charset="0"/>
              </a:rPr>
              <a:t>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Multidimensional structures</a:t>
            </a:r>
            <a:r>
              <a:rPr lang="en-US" sz="2800" dirty="0">
                <a:cs typeface="Times New Roman" charset="0"/>
              </a:rPr>
              <a:t>:</a:t>
            </a:r>
          </a:p>
          <a:p>
            <a:pPr marL="1600200" lvl="3" indent="-228600" algn="just">
              <a:spcBef>
                <a:spcPct val="20000"/>
              </a:spcBef>
              <a:buClr>
                <a:schemeClr val="tx2"/>
              </a:buClr>
              <a:buFont typeface="Symbol" pitchFamily="18" charset="2"/>
              <a:buChar char="·"/>
            </a:pPr>
            <a:r>
              <a:rPr lang="en-US" sz="2800" dirty="0">
                <a:cs typeface="Times New Roman" charset="0"/>
              </a:rPr>
              <a:t> separate types (Fortran)</a:t>
            </a:r>
          </a:p>
          <a:p>
            <a:pPr marL="1600200" lvl="3" indent="-228600" algn="just">
              <a:spcBef>
                <a:spcPct val="20000"/>
              </a:spcBef>
              <a:buClr>
                <a:schemeClr val="tx2"/>
              </a:buClr>
              <a:buFont typeface="Symbol" pitchFamily="18" charset="2"/>
              <a:buChar char="·"/>
            </a:pPr>
            <a:r>
              <a:rPr lang="en-US" sz="2800" dirty="0">
                <a:cs typeface="Times New Roman" charset="0"/>
              </a:rPr>
              <a:t> a vector of vectors (C++)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915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Operations on data structures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85800" y="2133600"/>
            <a:ext cx="7772400" cy="3477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Component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selection operations</a:t>
            </a:r>
          </a:p>
          <a:p>
            <a:pPr algn="just"/>
            <a:r>
              <a:rPr lang="en-US" sz="2800" dirty="0">
                <a:cs typeface="Times New Roman" charset="0"/>
              </a:rPr>
              <a:t>			Sequential</a:t>
            </a:r>
          </a:p>
          <a:p>
            <a:pPr algn="just"/>
            <a:r>
              <a:rPr lang="en-US" sz="2800" dirty="0">
                <a:cs typeface="Times New Roman" charset="0"/>
              </a:rPr>
              <a:t>			Random</a:t>
            </a: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 Insertion/deletion</a:t>
            </a:r>
            <a:r>
              <a:rPr lang="en-US" sz="2800" dirty="0" smtClean="0">
                <a:solidFill>
                  <a:srgbClr val="FF9900"/>
                </a:solidFill>
                <a:cs typeface="Times New Roman" charset="0"/>
              </a:rPr>
              <a:t>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of components</a:t>
            </a:r>
          </a:p>
          <a:p>
            <a:pPr algn="just"/>
            <a:endParaRPr lang="en-US" sz="2800" dirty="0">
              <a:cs typeface="Times New Roman" charset="0"/>
            </a:endParaRP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 Whole-data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structure operations</a:t>
            </a:r>
          </a:p>
          <a:p>
            <a:pPr algn="just"/>
            <a:r>
              <a:rPr lang="en-US" sz="2800" dirty="0">
                <a:cs typeface="Times New Roman" charset="0"/>
              </a:rPr>
              <a:t>	Creation/destruction of data structures</a:t>
            </a:r>
          </a:p>
          <a:p>
            <a:pPr algn="just"/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Implementation of 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structured </a:t>
            </a:r>
            <a:r>
              <a:rPr lang="en-US" b="1" u="sng" dirty="0"/>
              <a:t>data  types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9475"/>
            <a:ext cx="8229600" cy="4708525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b="1" dirty="0" smtClean="0">
                <a:latin typeface="Times New Roman" charset="0"/>
                <a:cs typeface="Times New Roman" charset="0"/>
              </a:rPr>
              <a:t>Storage representations</a:t>
            </a:r>
          </a:p>
          <a:p>
            <a:pPr algn="just" eaLnBrk="1" hangingPunct="1">
              <a:spcBef>
                <a:spcPct val="80000"/>
              </a:spcBef>
              <a:buFont typeface="Arial" pitchFamily="34" charset="0"/>
              <a:buChar char="•"/>
            </a:pPr>
            <a:r>
              <a:rPr lang="en-US" b="1" dirty="0" smtClean="0">
                <a:latin typeface="Times New Roman" charset="0"/>
                <a:cs typeface="Times New Roman" charset="0"/>
              </a:rPr>
              <a:t>Implementation of operations on data structures</a:t>
            </a:r>
          </a:p>
          <a:p>
            <a:pPr algn="just">
              <a:spcBef>
                <a:spcPct val="80000"/>
              </a:spcBef>
              <a:buFont typeface="Arial" pitchFamily="34" charset="0"/>
              <a:buChar char="•"/>
            </a:pPr>
            <a:r>
              <a:rPr lang="en-US" b="1" dirty="0" smtClean="0">
                <a:latin typeface="Times New Roman" charset="0"/>
                <a:cs typeface="Times New Roman" charset="0"/>
              </a:rPr>
              <a:t>Storage management 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Storage representation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mtClean="0">
                <a:latin typeface="Times New Roman" charset="0"/>
                <a:cs typeface="Times New Roman" charset="0"/>
              </a:rPr>
              <a:t>storage for the components</a:t>
            </a:r>
          </a:p>
          <a:p>
            <a:pPr algn="just" eaLnBrk="1" hangingPunct="1"/>
            <a:r>
              <a:rPr lang="en-US" smtClean="0">
                <a:latin typeface="Times New Roman" charset="0"/>
                <a:cs typeface="Times New Roman" charset="0"/>
              </a:rPr>
              <a:t>optional descriptor, contains some or all of the attributes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Sequential representation</a:t>
            </a:r>
          </a:p>
          <a:p>
            <a:pPr eaLnBrk="1" hangingPunct="1"/>
            <a:r>
              <a:rPr lang="en-US" b="1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Linked representation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latin typeface="Tahoma" pitchFamily="34" charset="0"/>
              </a:rPr>
              <a:t>Sequential representation</a:t>
            </a:r>
            <a:endParaRPr lang="en-US" sz="36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8305800" cy="2908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The </a:t>
            </a:r>
            <a:r>
              <a:rPr lang="en-US" sz="2800" dirty="0">
                <a:cs typeface="Times New Roman" charset="0"/>
              </a:rPr>
              <a:t>data structure is stored in a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single contiguous block of storage</a:t>
            </a:r>
            <a:r>
              <a:rPr lang="en-US" sz="2800" dirty="0">
                <a:cs typeface="Times New Roman" charset="0"/>
              </a:rPr>
              <a:t>, that includes both descriptor and components.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endParaRPr lang="en-US" sz="2800" dirty="0">
              <a:cs typeface="Times New Roman" charset="0"/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Used </a:t>
            </a:r>
            <a:r>
              <a:rPr lang="en-US" sz="2800" dirty="0">
                <a:cs typeface="Times New Roman" charset="0"/>
              </a:rPr>
              <a:t>for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fixed-size structures</a:t>
            </a:r>
            <a:r>
              <a:rPr lang="en-US" sz="2800" dirty="0">
                <a:cs typeface="Times New Roman" charset="0"/>
              </a:rPr>
              <a:t>, homogeneous structures (arrays, character strings)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Linked representation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81000" y="1998663"/>
            <a:ext cx="8382000" cy="3416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The </a:t>
            </a:r>
            <a:r>
              <a:rPr lang="en-US" sz="2800" dirty="0">
                <a:cs typeface="Times New Roman" charset="0"/>
              </a:rPr>
              <a:t>data structure is stored in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several noncontiguous blocks of storage</a:t>
            </a:r>
            <a:r>
              <a:rPr lang="en-US" sz="2800" dirty="0">
                <a:cs typeface="Times New Roman" charset="0"/>
              </a:rPr>
              <a:t>, linked together through pointers.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endParaRPr lang="en-US" sz="2800" dirty="0">
              <a:cs typeface="Times New Roman" charset="0"/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Used </a:t>
            </a:r>
            <a:r>
              <a:rPr lang="en-US" sz="2800" dirty="0">
                <a:cs typeface="Times New Roman" charset="0"/>
              </a:rPr>
              <a:t>for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variable-size</a:t>
            </a:r>
            <a:r>
              <a:rPr lang="en-US" sz="2800" dirty="0">
                <a:cs typeface="Times New Roman" charset="0"/>
              </a:rPr>
              <a:t> structured (trees, lists)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endParaRPr lang="en-US" sz="2800" dirty="0">
              <a:cs typeface="Times New Roman" charset="0"/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Flexible</a:t>
            </a:r>
            <a:r>
              <a:rPr lang="en-US" sz="2800" dirty="0">
                <a:cs typeface="Times New Roman" charset="0"/>
              </a:rPr>
              <a:t>, ensures true variable size, however it has to be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software simulated</a:t>
            </a:r>
            <a:endParaRPr lang="en-US" sz="2800" dirty="0">
              <a:solidFill>
                <a:srgbClr val="FF9900"/>
              </a:solidFill>
              <a:cs typeface="Times New Roman" charset="0"/>
            </a:endParaRP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371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Implementation of operations on data structures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04800" y="1905000"/>
            <a:ext cx="8458200" cy="3711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/>
            <a:r>
              <a:rPr lang="en-US" sz="2800" dirty="0" smtClean="0">
                <a:solidFill>
                  <a:srgbClr val="FF9900"/>
                </a:solidFill>
                <a:cs typeface="Times New Roman" charset="0"/>
              </a:rPr>
              <a:t>Component </a:t>
            </a:r>
            <a:r>
              <a:rPr lang="en-US" sz="2800" dirty="0">
                <a:solidFill>
                  <a:srgbClr val="FF9900"/>
                </a:solidFill>
                <a:cs typeface="Times New Roman" charset="0"/>
              </a:rPr>
              <a:t>selection in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sequential </a:t>
            </a:r>
            <a:r>
              <a:rPr lang="en-US" sz="2800" dirty="0">
                <a:solidFill>
                  <a:srgbClr val="FF9900"/>
                </a:solidFill>
                <a:cs typeface="Times New Roman" charset="0"/>
              </a:rPr>
              <a:t>representation</a:t>
            </a:r>
          </a:p>
          <a:p>
            <a:pPr lvl="2" algn="just">
              <a:spcBef>
                <a:spcPct val="20000"/>
              </a:spcBef>
            </a:pPr>
            <a:r>
              <a:rPr lang="en-US" sz="2800" dirty="0">
                <a:cs typeface="Times New Roman" charset="0"/>
              </a:rPr>
              <a:t>Base address plus offset calculation. Add component size to current location to move to next component.</a:t>
            </a:r>
          </a:p>
          <a:p>
            <a:pPr algn="just"/>
            <a:endParaRPr lang="en-US" sz="2800" dirty="0">
              <a:cs typeface="Times New Roman" charset="0"/>
            </a:endParaRPr>
          </a:p>
          <a:p>
            <a:pPr algn="just"/>
            <a:r>
              <a:rPr lang="en-US" sz="2800" dirty="0">
                <a:solidFill>
                  <a:srgbClr val="FF9900"/>
                </a:solidFill>
                <a:cs typeface="Times New Roman" charset="0"/>
              </a:rPr>
              <a:t>Component selection in </a:t>
            </a:r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linked </a:t>
            </a:r>
            <a:r>
              <a:rPr lang="en-US" sz="2800" dirty="0">
                <a:solidFill>
                  <a:srgbClr val="FF9900"/>
                </a:solidFill>
                <a:cs typeface="Times New Roman" charset="0"/>
              </a:rPr>
              <a:t>representation</a:t>
            </a:r>
          </a:p>
          <a:p>
            <a:pPr lvl="2" algn="just">
              <a:spcBef>
                <a:spcPct val="20000"/>
              </a:spcBef>
            </a:pPr>
            <a:r>
              <a:rPr lang="en-US" sz="2800" dirty="0">
                <a:cs typeface="Times New Roman" charset="0"/>
              </a:rPr>
              <a:t>Move from address location to address location following the chain of pointers.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Storage management 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-152400" y="1752600"/>
            <a:ext cx="8534400" cy="4832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Access paths to a structured data object</a:t>
            </a:r>
            <a:r>
              <a:rPr lang="en-US" sz="2800">
                <a:solidFill>
                  <a:srgbClr val="FF9900"/>
                </a:solidFill>
                <a:cs typeface="Times New Roman" charset="0"/>
              </a:rPr>
              <a:t> </a:t>
            </a:r>
            <a:r>
              <a:rPr lang="en-US" sz="2800">
                <a:cs typeface="Times New Roman" charset="0"/>
              </a:rPr>
              <a:t>- to endure access to the object for its processing. Created using a name or a pointer.</a:t>
            </a:r>
          </a:p>
          <a:p>
            <a:pPr lvl="2" algn="just"/>
            <a:endParaRPr lang="en-US" sz="2800">
              <a:solidFill>
                <a:srgbClr val="FF9900"/>
              </a:solidFill>
              <a:cs typeface="Times New Roman" charset="0"/>
            </a:endParaRPr>
          </a:p>
          <a:p>
            <a:pPr lvl="2"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Two central problems:</a:t>
            </a:r>
          </a:p>
          <a:p>
            <a:pPr lvl="4" algn="just"/>
            <a:r>
              <a:rPr lang="en-US" sz="2800" b="1">
                <a:solidFill>
                  <a:srgbClr val="FFFF00"/>
                </a:solidFill>
                <a:cs typeface="Times New Roman" charset="0"/>
              </a:rPr>
              <a:t>Garbage</a:t>
            </a:r>
            <a:r>
              <a:rPr lang="en-US" sz="2800" b="1">
                <a:cs typeface="Times New Roman" charset="0"/>
              </a:rPr>
              <a:t> </a:t>
            </a:r>
            <a:r>
              <a:rPr lang="en-US" sz="2800">
                <a:cs typeface="Times New Roman" charset="0"/>
              </a:rPr>
              <a:t>– data object  is bound but access path is destroyed. Memory cannot be unbound.</a:t>
            </a:r>
          </a:p>
          <a:p>
            <a:pPr lvl="2" algn="just"/>
            <a:endParaRPr lang="en-US" sz="2800">
              <a:cs typeface="Times New Roman" charset="0"/>
            </a:endParaRPr>
          </a:p>
          <a:p>
            <a:pPr lvl="4" algn="just"/>
            <a:r>
              <a:rPr lang="en-US" sz="2800" b="1">
                <a:solidFill>
                  <a:srgbClr val="FFFF00"/>
                </a:solidFill>
                <a:cs typeface="Times New Roman" charset="0"/>
              </a:rPr>
              <a:t>Dangling references</a:t>
            </a:r>
            <a:r>
              <a:rPr lang="en-US" sz="2800">
                <a:cs typeface="Times New Roman" charset="0"/>
              </a:rPr>
              <a:t>: the data object is destroyed, but the access path still exists.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848600" cy="3048000"/>
          </a:xfrm>
        </p:spPr>
        <p:txBody>
          <a:bodyPr/>
          <a:lstStyle/>
          <a:p>
            <a:r>
              <a:rPr lang="en-US" sz="9600" b="1" dirty="0" smtClean="0">
                <a:latin typeface="Times New Roman" charset="0"/>
                <a:cs typeface="Times New Roman" charset="0"/>
              </a:rPr>
              <a:t>Type Definition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3914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dirty="0"/>
              <a:t>Declarations and type checking for data structures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53860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What is to be checked</a:t>
            </a:r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:</a:t>
            </a:r>
          </a:p>
          <a:p>
            <a:pPr lvl="2" algn="just"/>
            <a:endParaRPr lang="en-US" sz="2800" b="1" dirty="0">
              <a:solidFill>
                <a:srgbClr val="FF9900"/>
              </a:solidFill>
              <a:cs typeface="Times New Roman" charset="0"/>
            </a:endParaRPr>
          </a:p>
          <a:p>
            <a:pPr marL="457200" lvl="3" algn="just">
              <a:buFont typeface="Arial" pitchFamily="34" charset="0"/>
              <a:buChar char="•"/>
            </a:pPr>
            <a:r>
              <a:rPr lang="en-US" sz="2800" b="1" dirty="0">
                <a:cs typeface="Times New Roman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cs typeface="Times New Roman" charset="0"/>
              </a:rPr>
              <a:t>Existence</a:t>
            </a:r>
            <a:r>
              <a:rPr lang="en-US" sz="2800" b="1" dirty="0" smtClean="0">
                <a:cs typeface="Times New Roman" charset="0"/>
              </a:rPr>
              <a:t> </a:t>
            </a:r>
            <a:r>
              <a:rPr lang="en-US" sz="2800" b="1" dirty="0">
                <a:cs typeface="Times New Roman" charset="0"/>
              </a:rPr>
              <a:t>of a </a:t>
            </a:r>
            <a:r>
              <a:rPr lang="en-US" sz="2800" b="1" dirty="0" smtClean="0">
                <a:cs typeface="Times New Roman" charset="0"/>
              </a:rPr>
              <a:t>selected component- The arguments to a selection operation may be of the right types but the component designated may not exist in the data structure.</a:t>
            </a:r>
          </a:p>
          <a:p>
            <a:pPr marL="457200" lvl="3" algn="just"/>
            <a:endParaRPr lang="en-US" sz="2800" b="1" dirty="0">
              <a:cs typeface="Times New Roman" charset="0"/>
            </a:endParaRPr>
          </a:p>
          <a:p>
            <a:pPr marL="457200" lvl="3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FF00"/>
                </a:solidFill>
                <a:cs typeface="Times New Roman" charset="0"/>
              </a:rPr>
              <a:t> Type</a:t>
            </a:r>
            <a:r>
              <a:rPr lang="en-US" sz="2800" b="1" dirty="0" smtClean="0">
                <a:cs typeface="Times New Roman" charset="0"/>
              </a:rPr>
              <a:t> </a:t>
            </a:r>
            <a:r>
              <a:rPr lang="en-US" sz="2800" b="1" dirty="0">
                <a:cs typeface="Times New Roman" charset="0"/>
              </a:rPr>
              <a:t>of a selected </a:t>
            </a:r>
            <a:r>
              <a:rPr lang="en-US" sz="2800" b="1" dirty="0" smtClean="0">
                <a:cs typeface="Times New Roman" charset="0"/>
              </a:rPr>
              <a:t>component- A selection sequence may define a complex path through a data structure to the desired component. Ex: In C</a:t>
            </a:r>
          </a:p>
          <a:p>
            <a:pPr marL="457200" lvl="3" algn="just"/>
            <a:r>
              <a:rPr lang="en-US" sz="2800" b="1" dirty="0" smtClean="0">
                <a:cs typeface="Times New Roman" charset="0"/>
              </a:rPr>
              <a:t>			A[2][3].link- &gt;</a:t>
            </a:r>
            <a:r>
              <a:rPr lang="en-US" sz="2800" b="1" dirty="0" smtClean="0">
                <a:cs typeface="Times New Roman" charset="0"/>
                <a:sym typeface="Wingdings" pitchFamily="2" charset="2"/>
              </a:rPr>
              <a:t> item</a:t>
            </a:r>
            <a:endParaRPr lang="en-US" sz="2800" b="1" dirty="0">
              <a:cs typeface="Times New Roman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305800" cy="1066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u="sng" dirty="0" smtClean="0">
                <a:latin typeface="Tahoma" pitchFamily="34" charset="0"/>
              </a:rPr>
              <a:t>Presentation Outline</a:t>
            </a:r>
            <a:r>
              <a:rPr lang="en-US" sz="4400" dirty="0" smtClean="0">
                <a:latin typeface="Tahoma" pitchFamily="34" charset="0"/>
              </a:rPr>
              <a:t/>
            </a:r>
            <a:br>
              <a:rPr lang="en-US" sz="4400" dirty="0" smtClean="0">
                <a:latin typeface="Tahoma" pitchFamily="34" charset="0"/>
              </a:rPr>
            </a:br>
            <a:endParaRPr lang="en-US" sz="4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114800"/>
          </a:xfrm>
        </p:spPr>
        <p:txBody>
          <a:bodyPr/>
          <a:lstStyle/>
          <a:p>
            <a:pPr algn="just" eaLnBrk="1" hangingPunct="1"/>
            <a:r>
              <a:rPr lang="en-US" dirty="0" smtClean="0">
                <a:latin typeface="Times New Roman" charset="0"/>
                <a:cs typeface="Times New Roman" charset="0"/>
              </a:rPr>
              <a:t>Structured Data Types</a:t>
            </a:r>
          </a:p>
          <a:p>
            <a:pPr algn="just" eaLnBrk="1" hangingPunct="1"/>
            <a:r>
              <a:rPr lang="en-US" dirty="0" smtClean="0">
                <a:latin typeface="Times New Roman" charset="0"/>
                <a:cs typeface="Times New Roman" charset="0"/>
              </a:rPr>
              <a:t>Type Definition</a:t>
            </a:r>
          </a:p>
          <a:p>
            <a:pPr algn="just" eaLnBrk="1" hangingPunct="1"/>
            <a:r>
              <a:rPr lang="en-US" dirty="0" smtClean="0">
                <a:latin typeface="Times New Roman" charset="0"/>
                <a:cs typeface="Times New Roman" charset="0"/>
              </a:rPr>
              <a:t>Vectors and Arrays</a:t>
            </a:r>
          </a:p>
          <a:p>
            <a:pPr algn="just" eaLnBrk="1" hangingPunct="1"/>
            <a:r>
              <a:rPr lang="en-US" dirty="0" smtClean="0">
                <a:latin typeface="Times New Roman" charset="0"/>
                <a:cs typeface="Times New Roman" charset="0"/>
              </a:rPr>
              <a:t> Abstract Data Types</a:t>
            </a:r>
          </a:p>
          <a:p>
            <a:pPr algn="just" eaLnBrk="1" hangingPunct="1"/>
            <a:r>
              <a:rPr lang="en-US" dirty="0" smtClean="0">
                <a:latin typeface="Times New Roman" charset="0"/>
                <a:cs typeface="Times New Roman" charset="0"/>
              </a:rPr>
              <a:t>Encapsulation by Subprogram</a:t>
            </a:r>
          </a:p>
          <a:p>
            <a:pPr eaLnBrk="1" hangingPunct="1"/>
            <a:endParaRPr lang="en-US" sz="3200" b="1" dirty="0" smtClean="0">
              <a:latin typeface="Tahoma" pitchFamily="34" charset="0"/>
            </a:endParaRPr>
          </a:p>
          <a:p>
            <a:pPr lvl="1" eaLnBrk="1" hangingPunct="1">
              <a:buFontTx/>
              <a:buNone/>
            </a:pPr>
            <a:endParaRPr lang="en-US" sz="3200" dirty="0" smtClean="0">
              <a:latin typeface="Tahoma" pitchFamily="34" charset="0"/>
            </a:endParaRPr>
          </a:p>
        </p:txBody>
      </p:sp>
      <p:pic>
        <p:nvPicPr>
          <p:cNvPr id="4100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4101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Type equivalence </a:t>
            </a:r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and </a:t>
            </a:r>
            <a:r>
              <a:rPr lang="en-US" sz="4000" b="1" u="sng" dirty="0"/>
              <a:t>equality of data objects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0" y="2057400"/>
            <a:ext cx="9144000" cy="31700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/>
            <a:r>
              <a:rPr lang="en-US" sz="2800" dirty="0">
                <a:cs typeface="Times New Roman" charset="0"/>
              </a:rPr>
              <a:t>Two questions to be answered:</a:t>
            </a:r>
          </a:p>
          <a:p>
            <a:pPr lvl="2"/>
            <a:endParaRPr lang="en-US" sz="2800" dirty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r>
              <a:rPr lang="en-US" sz="2800" dirty="0">
                <a:cs typeface="Times New Roman" charset="0"/>
              </a:rPr>
              <a:t>When are two types </a:t>
            </a:r>
            <a:r>
              <a:rPr lang="en-US" sz="2800" dirty="0" smtClean="0">
                <a:cs typeface="Times New Roman" charset="0"/>
              </a:rPr>
              <a:t>“the same”?</a:t>
            </a:r>
            <a:endParaRPr lang="en-US" sz="2800" dirty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endParaRPr lang="en-US" sz="2800" dirty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r>
              <a:rPr lang="en-US" sz="2800" dirty="0" smtClean="0">
                <a:cs typeface="Times New Roman" charset="0"/>
              </a:rPr>
              <a:t>When two </a:t>
            </a:r>
            <a:r>
              <a:rPr lang="en-US" sz="2800" dirty="0">
                <a:cs typeface="Times New Roman" charset="0"/>
              </a:rPr>
              <a:t>objects </a:t>
            </a:r>
            <a:r>
              <a:rPr lang="en-US" sz="2800" dirty="0" smtClean="0">
                <a:cs typeface="Times New Roman" charset="0"/>
              </a:rPr>
              <a:t>of the same type are “equal”?</a:t>
            </a:r>
            <a:endParaRPr lang="en-US" sz="2800" dirty="0">
              <a:cs typeface="Times New Roman" charset="0"/>
            </a:endParaRPr>
          </a:p>
          <a:p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Type equivalence </a:t>
            </a:r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and </a:t>
            </a:r>
            <a:r>
              <a:rPr lang="en-US" sz="4000" b="1" u="sng" dirty="0"/>
              <a:t>equality of data objects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0" y="2057400"/>
            <a:ext cx="9144000" cy="40318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/>
            <a:r>
              <a:rPr lang="en-US" sz="2800" dirty="0" smtClean="0">
                <a:cs typeface="Times New Roman" charset="0"/>
              </a:rPr>
              <a:t>Answer:</a:t>
            </a:r>
            <a:endParaRPr lang="en-US" sz="2800" dirty="0">
              <a:cs typeface="Times New Roman" charset="0"/>
            </a:endParaRPr>
          </a:p>
          <a:p>
            <a:pPr lvl="2"/>
            <a:endParaRPr lang="en-US" sz="2800" dirty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r>
              <a:rPr lang="en-US" sz="2800" dirty="0" smtClean="0">
                <a:cs typeface="Times New Roman" charset="0"/>
              </a:rPr>
              <a:t>The First is a data type issue. If we can determine this statically, the language will be strongly typed.</a:t>
            </a:r>
            <a:endParaRPr lang="en-US" sz="2800" dirty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endParaRPr lang="en-US" sz="2800" dirty="0" smtClean="0">
              <a:cs typeface="Times New Roman" charset="0"/>
            </a:endParaRPr>
          </a:p>
          <a:p>
            <a:pPr lvl="2">
              <a:buFont typeface="Courier New" pitchFamily="49" charset="0"/>
              <a:buChar char="•"/>
            </a:pPr>
            <a:r>
              <a:rPr lang="en-US" sz="2800" dirty="0" smtClean="0">
                <a:cs typeface="Times New Roman" charset="0"/>
              </a:rPr>
              <a:t>The second is a semantic issue in determining the r- value of a data object.</a:t>
            </a:r>
            <a:endParaRPr lang="en-US" sz="2800" dirty="0">
              <a:cs typeface="Times New Roman" charset="0"/>
            </a:endParaRPr>
          </a:p>
          <a:p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Type equivalence </a:t>
            </a:r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and </a:t>
            </a:r>
            <a:r>
              <a:rPr lang="en-US" sz="4000" b="1" u="sng" dirty="0"/>
              <a:t>equality of data objects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0" y="2057400"/>
            <a:ext cx="9144000" cy="5078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779588">
              <a:lnSpc>
                <a:spcPct val="250000"/>
              </a:lnSpc>
              <a:buFont typeface="Arial" pitchFamily="34" charset="0"/>
              <a:buChar char="•"/>
            </a:pPr>
            <a:r>
              <a:rPr lang="en-US" dirty="0" smtClean="0"/>
              <a:t>  Type Equality</a:t>
            </a:r>
          </a:p>
          <a:p>
            <a:pPr marL="2236788" lvl="1">
              <a:lnSpc>
                <a:spcPct val="250000"/>
              </a:lnSpc>
              <a:buFont typeface="Arial" pitchFamily="34" charset="0"/>
              <a:buChar char="•"/>
            </a:pPr>
            <a:r>
              <a:rPr lang="en-US" dirty="0" smtClean="0"/>
              <a:t> Name Equivalence</a:t>
            </a:r>
          </a:p>
          <a:p>
            <a:pPr marL="2236788" lvl="1">
              <a:lnSpc>
                <a:spcPct val="250000"/>
              </a:lnSpc>
              <a:buFont typeface="Arial" pitchFamily="34" charset="0"/>
              <a:buChar char="•"/>
            </a:pPr>
            <a:r>
              <a:rPr lang="en-US" dirty="0" smtClean="0"/>
              <a:t> Structural  Equivalence</a:t>
            </a:r>
          </a:p>
          <a:p>
            <a:pPr marL="1779588" lvl="1" indent="457200">
              <a:lnSpc>
                <a:spcPct val="250000"/>
              </a:lnSpc>
              <a:buFont typeface="Arial" pitchFamily="34" charset="0"/>
              <a:buChar char="•"/>
            </a:pPr>
            <a:r>
              <a:rPr lang="en-US" dirty="0" smtClean="0"/>
              <a:t> Data object Equality</a:t>
            </a:r>
          </a:p>
          <a:p>
            <a:pPr marL="1779588" lvl="1" indent="457200">
              <a:buFont typeface="Arial" pitchFamily="34" charset="0"/>
              <a:buChar char="•"/>
            </a:pPr>
            <a:endParaRPr lang="en-US" dirty="0" smtClean="0"/>
          </a:p>
          <a:p>
            <a:pPr marL="2236788" lvl="1">
              <a:buFont typeface="Arial" pitchFamily="34" charset="0"/>
              <a:buChar char="•"/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Name equivalence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534400" cy="954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>
              <a:buFont typeface="Symbol" pitchFamily="18" charset="2"/>
              <a:buNone/>
            </a:pPr>
            <a:r>
              <a:rPr lang="en-US" sz="2800" b="1">
                <a:cs typeface="Times New Roman" charset="0"/>
              </a:rPr>
              <a:t>Two data types are considered equivalent only if they have the same name.</a:t>
            </a:r>
            <a:endParaRPr lang="en-US" sz="2800">
              <a:cs typeface="Times New Roman" charset="0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81000" y="2895600"/>
            <a:ext cx="8458200" cy="2714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/>
            <a:r>
              <a:rPr lang="en-US" sz="2800" b="1" dirty="0" smtClean="0">
                <a:solidFill>
                  <a:srgbClr val="FF9900"/>
                </a:solidFill>
                <a:cs typeface="Times New Roman" charset="0"/>
              </a:rPr>
              <a:t>Issues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Every </a:t>
            </a:r>
            <a:r>
              <a:rPr lang="en-US" sz="2800" dirty="0">
                <a:cs typeface="Times New Roman" charset="0"/>
              </a:rPr>
              <a:t>object must </a:t>
            </a:r>
            <a:r>
              <a:rPr lang="en-US" sz="2800" dirty="0" smtClean="0">
                <a:cs typeface="Times New Roman" charset="0"/>
              </a:rPr>
              <a:t>used in an assigned must have a type name, </a:t>
            </a:r>
            <a:r>
              <a:rPr lang="en-US" sz="2800" dirty="0">
                <a:cs typeface="Times New Roman" charset="0"/>
              </a:rPr>
              <a:t>there can be no anonymous types.</a:t>
            </a:r>
          </a:p>
          <a:p>
            <a:pPr lvl="2"/>
            <a:endParaRPr lang="en-US" sz="2800" b="1" dirty="0">
              <a:cs typeface="Times New Roman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A </a:t>
            </a:r>
            <a:r>
              <a:rPr lang="en-US" sz="2800" dirty="0">
                <a:cs typeface="Times New Roman" charset="0"/>
              </a:rPr>
              <a:t>singe type definition must serve all or large parts of a program.</a:t>
            </a:r>
            <a:endParaRPr lang="en-US" sz="2800" b="1" dirty="0">
              <a:cs typeface="Times New Roman" charset="0"/>
            </a:endParaRPr>
          </a:p>
        </p:txBody>
      </p:sp>
      <p:pic>
        <p:nvPicPr>
          <p:cNvPr id="5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6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dirty="0"/>
              <a:t>Structural equivalence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-381000" y="1768475"/>
            <a:ext cx="9525000" cy="44627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>
              <a:buFont typeface="Symbol" pitchFamily="18" charset="2"/>
              <a:buNone/>
            </a:pPr>
            <a:r>
              <a:rPr lang="en-US" sz="2800" b="1" dirty="0">
                <a:cs typeface="Times New Roman" charset="0"/>
              </a:rPr>
              <a:t>Two data types are considered equivalent if they define data objects that have the same internal </a:t>
            </a:r>
            <a:r>
              <a:rPr lang="en-US" sz="2800" b="1" dirty="0" smtClean="0">
                <a:cs typeface="Times New Roman" charset="0"/>
              </a:rPr>
              <a:t>components (same storage representation).</a:t>
            </a:r>
            <a:endParaRPr lang="en-US" sz="2800" b="1" dirty="0">
              <a:cs typeface="Times New Roman" charset="0"/>
            </a:endParaRPr>
          </a:p>
          <a:p>
            <a:pPr lvl="3" algn="just"/>
            <a:endParaRPr lang="en-US" sz="2800" dirty="0">
              <a:cs typeface="Times New Roman" charset="0"/>
            </a:endParaRPr>
          </a:p>
          <a:p>
            <a:pPr lvl="2"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Issues</a:t>
            </a:r>
          </a:p>
          <a:p>
            <a:pPr lvl="2" algn="just">
              <a:buFont typeface="Symbol" pitchFamily="18" charset="2"/>
              <a:buChar char="·"/>
            </a:pPr>
            <a:r>
              <a:rPr lang="en-US" sz="2800" dirty="0">
                <a:latin typeface="Tahoma" pitchFamily="34" charset="0"/>
              </a:rPr>
              <a:t>  </a:t>
            </a:r>
            <a:r>
              <a:rPr lang="en-US" sz="2800" dirty="0">
                <a:cs typeface="Times New Roman" charset="0"/>
              </a:rPr>
              <a:t>Do components need to be exact duplicates? </a:t>
            </a:r>
          </a:p>
          <a:p>
            <a:pPr lvl="2" algn="just">
              <a:buFont typeface="Symbol" pitchFamily="18" charset="2"/>
              <a:buChar char="·"/>
            </a:pPr>
            <a:r>
              <a:rPr lang="en-US" sz="2800" dirty="0">
                <a:cs typeface="Times New Roman" charset="0"/>
              </a:rPr>
              <a:t>  Can field order be different in records? </a:t>
            </a:r>
          </a:p>
          <a:p>
            <a:pPr lvl="2" algn="just">
              <a:buFont typeface="Symbol" pitchFamily="18" charset="2"/>
              <a:buChar char="·"/>
            </a:pPr>
            <a:r>
              <a:rPr lang="en-US" sz="2800" dirty="0">
                <a:cs typeface="Times New Roman" charset="0"/>
              </a:rPr>
              <a:t>  Can field sizes vary?</a:t>
            </a:r>
          </a:p>
          <a:p>
            <a:pPr lvl="3"/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dirty="0"/>
              <a:t>Data object equality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8077200" cy="33239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cs typeface="Times New Roman" charset="0"/>
              </a:rPr>
              <a:t>Two objects are  equal if each member in one object is identical to the corresponding member of the other object</a:t>
            </a:r>
            <a:r>
              <a:rPr lang="en-US" sz="2800" dirty="0" smtClean="0">
                <a:cs typeface="Times New Roman" charset="0"/>
              </a:rPr>
              <a:t>.</a:t>
            </a:r>
          </a:p>
          <a:p>
            <a:pPr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Stack equality</a:t>
            </a:r>
          </a:p>
          <a:p>
            <a:pPr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Set equality</a:t>
            </a:r>
          </a:p>
          <a:p>
            <a:pPr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dirty="0" smtClean="0">
                <a:cs typeface="Times New Roman" charset="0"/>
              </a:rPr>
              <a:t> </a:t>
            </a:r>
            <a:endParaRPr lang="en-US" sz="2800" dirty="0">
              <a:cs typeface="Times New Roman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609600" y="4343400"/>
            <a:ext cx="8153400" cy="181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/>
            <a:r>
              <a:rPr lang="en-US" sz="2800" dirty="0">
                <a:cs typeface="Times New Roman" charset="0"/>
              </a:rPr>
              <a:t>The compiler has no way to know how to compare data values of user-defined type. It is the task of the programmer that has defined that particular data type to define also the operations with the objects of that type. </a:t>
            </a:r>
          </a:p>
        </p:txBody>
      </p:sp>
      <p:pic>
        <p:nvPicPr>
          <p:cNvPr id="5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6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010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dirty="0" smtClean="0"/>
              <a:t>Type Checking versus Type Conversion 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7848600" cy="4894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cs typeface="Times New Roman" charset="0"/>
              </a:rPr>
              <a:t>Type checking</a:t>
            </a:r>
            <a:r>
              <a:rPr lang="en-US" b="1">
                <a:cs typeface="Times New Roman" charset="0"/>
              </a:rPr>
              <a:t>:</a:t>
            </a:r>
            <a:r>
              <a:rPr lang="en-US">
                <a:cs typeface="Times New Roman" charset="0"/>
              </a:rPr>
              <a:t> </a:t>
            </a:r>
            <a:r>
              <a:rPr lang="en-US" b="1">
                <a:cs typeface="Times New Roman" charset="0"/>
              </a:rPr>
              <a:t>checking that each operation executed by a program receives the proper number of arguments of the proper data types.</a:t>
            </a:r>
          </a:p>
          <a:p>
            <a:pPr algn="just">
              <a:spcBef>
                <a:spcPct val="50000"/>
              </a:spcBef>
            </a:pPr>
            <a:r>
              <a:rPr lang="en-US">
                <a:cs typeface="Times New Roman" charset="0"/>
              </a:rPr>
              <a:t> 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cs typeface="Times New Roman" charset="0"/>
              </a:rPr>
              <a:t>Static type checking</a:t>
            </a:r>
            <a:r>
              <a:rPr lang="en-US">
                <a:solidFill>
                  <a:srgbClr val="FF9900"/>
                </a:solidFill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is done at </a:t>
            </a:r>
            <a:r>
              <a:rPr lang="en-US" b="1">
                <a:solidFill>
                  <a:schemeClr val="tx2"/>
                </a:solidFill>
                <a:cs typeface="Times New Roman" charset="0"/>
              </a:rPr>
              <a:t>compilation</a:t>
            </a:r>
            <a:r>
              <a:rPr lang="en-US">
                <a:cs typeface="Times New Roman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cs typeface="Times New Roman" charset="0"/>
              </a:rPr>
              <a:t>Dynamic type checking</a:t>
            </a:r>
            <a:r>
              <a:rPr lang="en-US">
                <a:solidFill>
                  <a:srgbClr val="FF9900"/>
                </a:solidFill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is done at </a:t>
            </a:r>
            <a:r>
              <a:rPr lang="en-US" b="1">
                <a:solidFill>
                  <a:schemeClr val="tx2"/>
                </a:solidFill>
                <a:cs typeface="Times New Roman" charset="0"/>
              </a:rPr>
              <a:t>run-time.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cs typeface="Times New Roman" charset="0"/>
              </a:rPr>
              <a:t>Strong typing: </a:t>
            </a:r>
            <a:r>
              <a:rPr lang="en-US">
                <a:cs typeface="Times New Roman" charset="0"/>
              </a:rPr>
              <a:t>all type errors can be statically checked 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cs typeface="Times New Roman" charset="0"/>
              </a:rPr>
              <a:t>Type inference: </a:t>
            </a:r>
            <a:r>
              <a:rPr lang="en-US">
                <a:cs typeface="Times New Roman" charset="0"/>
              </a:rPr>
              <a:t>implicit data types, used if</a:t>
            </a:r>
            <a:r>
              <a:rPr lang="en-US" b="1"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the interpretation is unambiguous.</a:t>
            </a:r>
          </a:p>
          <a:p>
            <a:pPr algn="just">
              <a:spcBef>
                <a:spcPct val="50000"/>
              </a:spcBef>
            </a:pPr>
            <a:endParaRPr lang="en-US">
              <a:cs typeface="Times New Roman" charset="0"/>
            </a:endParaRP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848600" cy="3048000"/>
          </a:xfrm>
        </p:spPr>
        <p:txBody>
          <a:bodyPr/>
          <a:lstStyle/>
          <a:p>
            <a:r>
              <a:rPr lang="en-US" sz="9600" b="1" u="sng" kern="1200" dirty="0" smtClean="0"/>
              <a:t>Vectors and Arrays </a:t>
            </a:r>
            <a:endParaRPr lang="en-US" sz="9600" b="1" dirty="0" smtClean="0">
              <a:latin typeface="Times New Roman" charset="0"/>
              <a:cs typeface="Times New Roman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u="sng" kern="1200" dirty="0"/>
              <a:t>Vectors and </a:t>
            </a:r>
            <a:r>
              <a:rPr lang="en-US" sz="4000" b="1" u="sng" kern="1200" dirty="0" smtClean="0"/>
              <a:t>Arrays</a:t>
            </a:r>
            <a:endParaRPr lang="en-US" sz="4000" b="1" u="sng" kern="1200" dirty="0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229600" cy="47894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Vector</a:t>
            </a:r>
            <a:r>
              <a:rPr lang="en-US" sz="2800" b="1" dirty="0">
                <a:solidFill>
                  <a:srgbClr val="99FF66"/>
                </a:solidFill>
                <a:cs typeface="Times New Roman" charset="0"/>
              </a:rPr>
              <a:t> </a:t>
            </a:r>
            <a:r>
              <a:rPr lang="en-US" sz="2800" b="1" dirty="0">
                <a:cs typeface="Times New Roman" charset="0"/>
              </a:rPr>
              <a:t>- </a:t>
            </a:r>
            <a:r>
              <a:rPr lang="en-US" sz="2800" dirty="0">
                <a:cs typeface="Times New Roman" charset="0"/>
              </a:rPr>
              <a:t>one dimensional array</a:t>
            </a:r>
            <a:endParaRPr lang="en-US" sz="2800" b="1" dirty="0">
              <a:cs typeface="Times New Roman" charset="0"/>
            </a:endParaRPr>
          </a:p>
          <a:p>
            <a:pPr algn="just"/>
            <a:endParaRPr lang="en-US" sz="2800" b="1" dirty="0">
              <a:cs typeface="Times New Roman" charset="0"/>
            </a:endParaRPr>
          </a:p>
          <a:p>
            <a:pPr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Matrix</a:t>
            </a:r>
            <a:r>
              <a:rPr lang="en-US" sz="2800" b="1" dirty="0">
                <a:cs typeface="Times New Roman" charset="0"/>
              </a:rPr>
              <a:t> - </a:t>
            </a:r>
            <a:r>
              <a:rPr lang="en-US" sz="2800" dirty="0">
                <a:cs typeface="Times New Roman" charset="0"/>
              </a:rPr>
              <a:t>two dimensional array</a:t>
            </a:r>
            <a:endParaRPr lang="en-US" sz="2800" b="1" dirty="0">
              <a:cs typeface="Times New Roman" charset="0"/>
            </a:endParaRPr>
          </a:p>
          <a:p>
            <a:pPr algn="just"/>
            <a:endParaRPr lang="en-US" sz="2800" b="1" dirty="0">
              <a:cs typeface="Times New Roman" charset="0"/>
            </a:endParaRPr>
          </a:p>
          <a:p>
            <a:pPr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Multidimensional arrays</a:t>
            </a:r>
          </a:p>
          <a:p>
            <a:pPr algn="just"/>
            <a:endParaRPr lang="en-US" sz="2800" b="1" dirty="0">
              <a:cs typeface="Times New Roman" charset="0"/>
            </a:endParaRPr>
          </a:p>
          <a:p>
            <a:pPr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Slice</a:t>
            </a:r>
            <a:r>
              <a:rPr lang="en-US" sz="2800" b="1" dirty="0">
                <a:solidFill>
                  <a:srgbClr val="99FF66"/>
                </a:solidFill>
                <a:cs typeface="Times New Roman" charset="0"/>
              </a:rPr>
              <a:t> </a:t>
            </a:r>
            <a:r>
              <a:rPr lang="en-US" sz="2800" b="1" dirty="0">
                <a:cs typeface="Times New Roman" charset="0"/>
              </a:rPr>
              <a:t>- </a:t>
            </a:r>
            <a:r>
              <a:rPr lang="en-US" sz="2800" dirty="0">
                <a:cs typeface="Times New Roman" charset="0"/>
              </a:rPr>
              <a:t>a substructure in an array that is also an array, e.g. a column in a matrix</a:t>
            </a:r>
          </a:p>
          <a:p>
            <a:pPr algn="just"/>
            <a:endParaRPr lang="en-US" sz="2800" dirty="0">
              <a:cs typeface="Times New Roman" charset="0"/>
            </a:endParaRPr>
          </a:p>
          <a:p>
            <a:pPr algn="just"/>
            <a:r>
              <a:rPr lang="en-US" sz="2800" b="1" dirty="0">
                <a:solidFill>
                  <a:srgbClr val="FF9900"/>
                </a:solidFill>
                <a:cs typeface="Times New Roman" charset="0"/>
              </a:rPr>
              <a:t>Associative Arrays </a:t>
            </a:r>
            <a:r>
              <a:rPr lang="en-US" sz="2800" b="1" dirty="0">
                <a:cs typeface="Times New Roman" charset="0"/>
              </a:rPr>
              <a:t>- </a:t>
            </a:r>
            <a:r>
              <a:rPr lang="en-US" sz="2800" dirty="0">
                <a:cs typeface="Times New Roman" charset="0"/>
              </a:rPr>
              <a:t>elements are selected by a key value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6962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kern="1200" dirty="0"/>
              <a:t>Implementation of array operations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0" y="1752600"/>
            <a:ext cx="8915400" cy="467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>
              <a:spcBef>
                <a:spcPts val="600"/>
              </a:spcBef>
            </a:pPr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Access</a:t>
            </a:r>
            <a:r>
              <a:rPr lang="en-US" sz="2800" b="1">
                <a:cs typeface="Times New Roman" charset="0"/>
              </a:rPr>
              <a:t> - </a:t>
            </a:r>
            <a:r>
              <a:rPr lang="en-US" sz="2800">
                <a:cs typeface="Times New Roman" charset="0"/>
              </a:rPr>
              <a:t>can be implemented efficiently if the length of the components of the array is known at compilation time. </a:t>
            </a:r>
          </a:p>
          <a:p>
            <a:pPr lvl="2" algn="just">
              <a:spcBef>
                <a:spcPts val="600"/>
              </a:spcBef>
            </a:pPr>
            <a:endParaRPr lang="en-US" sz="2800">
              <a:cs typeface="Times New Roman" charset="0"/>
            </a:endParaRPr>
          </a:p>
          <a:p>
            <a:pPr lvl="2" algn="just">
              <a:spcBef>
                <a:spcPts val="600"/>
              </a:spcBef>
            </a:pPr>
            <a:r>
              <a:rPr lang="en-US" sz="2800">
                <a:cs typeface="Times New Roman" charset="0"/>
              </a:rPr>
              <a:t>The address of each selected element can be computed using an arithmetic expression.</a:t>
            </a:r>
          </a:p>
          <a:p>
            <a:pPr lvl="2" algn="just"/>
            <a:endParaRPr lang="en-US" sz="2800">
              <a:cs typeface="Times New Roman" charset="0"/>
            </a:endParaRPr>
          </a:p>
          <a:p>
            <a:pPr lvl="2"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Whole array operations</a:t>
            </a:r>
            <a:r>
              <a:rPr lang="en-US" sz="2800" b="1">
                <a:cs typeface="Times New Roman" charset="0"/>
              </a:rPr>
              <a:t>, </a:t>
            </a:r>
            <a:r>
              <a:rPr lang="en-US" sz="2800">
                <a:cs typeface="Times New Roman" charset="0"/>
              </a:rPr>
              <a:t>e.g. copying an array - may require much memory.</a:t>
            </a:r>
          </a:p>
          <a:p>
            <a:pPr algn="just">
              <a:spcBef>
                <a:spcPct val="50000"/>
              </a:spcBef>
            </a:pPr>
            <a:endParaRPr lang="en-US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Encapsulation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/>
              <a:t>“ </a:t>
            </a:r>
            <a:r>
              <a:rPr lang="en-US" b="1" i="1" dirty="0" smtClean="0"/>
              <a:t>Encapsulation</a:t>
            </a:r>
            <a:r>
              <a:rPr lang="en-US" i="1" dirty="0" smtClean="0"/>
              <a:t> is the packing of data and functions into a single component. The features of </a:t>
            </a:r>
            <a:r>
              <a:rPr lang="en-US" b="1" i="1" dirty="0" smtClean="0"/>
              <a:t>encapsulation</a:t>
            </a:r>
            <a:r>
              <a:rPr lang="en-US" i="1" dirty="0" smtClean="0"/>
              <a:t> are supported using classes in most object-oriented programming languages, although other alternatives also exist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UMESH GUPTA- UNIT-2</a:t>
            </a:r>
            <a:endParaRPr lang="en-US" dirty="0"/>
          </a:p>
        </p:txBody>
      </p:sp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pic>
        <p:nvPicPr>
          <p:cNvPr id="6" name="Picture 4" descr="C:\Users\Umesh\Desktop\elogo3d100x1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kern="1200" dirty="0"/>
              <a:t>Records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228600" y="2057400"/>
            <a:ext cx="8534400" cy="2800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A record is data structure composed of a fixed number of components of different types</a:t>
            </a:r>
            <a:r>
              <a:rPr lang="en-US" sz="2800">
                <a:solidFill>
                  <a:srgbClr val="FF9900"/>
                </a:solidFill>
                <a:cs typeface="Times New Roman" charset="0"/>
              </a:rPr>
              <a:t>. </a:t>
            </a:r>
          </a:p>
          <a:p>
            <a:pPr lvl="2" algn="just"/>
            <a:endParaRPr lang="en-US" sz="2800">
              <a:cs typeface="Times New Roman" charset="0"/>
            </a:endParaRPr>
          </a:p>
          <a:p>
            <a:pPr lvl="2" algn="just"/>
            <a:r>
              <a:rPr lang="en-US" sz="2800">
                <a:cs typeface="Times New Roman" charset="0"/>
              </a:rPr>
              <a:t>The components may be heterogeneous, and they are named with symbolic names.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u="sng" kern="1200" dirty="0"/>
              <a:t>Other structured data objects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609600" y="1905000"/>
            <a:ext cx="7848600" cy="3540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Records and arrays with structured components</a:t>
            </a:r>
          </a:p>
          <a:p>
            <a:pPr algn="just"/>
            <a:endParaRPr lang="en-US" sz="2800" b="1">
              <a:solidFill>
                <a:srgbClr val="FF9900"/>
              </a:solidFill>
              <a:cs typeface="Times New Roman" charset="0"/>
            </a:endParaRPr>
          </a:p>
          <a:p>
            <a:pPr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Lists and sets</a:t>
            </a:r>
            <a:r>
              <a:rPr lang="en-US" sz="2800">
                <a:solidFill>
                  <a:srgbClr val="FF9900"/>
                </a:solidFill>
                <a:cs typeface="Times New Roman" charset="0"/>
              </a:rPr>
              <a:t> </a:t>
            </a:r>
          </a:p>
          <a:p>
            <a:pPr algn="just"/>
            <a:endParaRPr lang="en-US" sz="2800">
              <a:solidFill>
                <a:srgbClr val="FF9900"/>
              </a:solidFill>
              <a:cs typeface="Times New Roman" charset="0"/>
            </a:endParaRPr>
          </a:p>
          <a:p>
            <a:pPr algn="just"/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Executable data objects</a:t>
            </a:r>
          </a:p>
          <a:p>
            <a:pPr algn="just"/>
            <a:r>
              <a:rPr lang="en-US" sz="2800">
                <a:cs typeface="Times New Roman" charset="0"/>
              </a:rPr>
              <a:t>Data structures are considered to be a special type of program statements and all are treated in the same way (Prolog).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7848600" cy="3276600"/>
          </a:xfrm>
        </p:spPr>
        <p:txBody>
          <a:bodyPr/>
          <a:lstStyle/>
          <a:p>
            <a:r>
              <a:rPr lang="en-US" sz="6600" b="1" dirty="0" smtClean="0">
                <a:latin typeface="Times New Roman" charset="0"/>
                <a:cs typeface="Times New Roman" charset="0"/>
              </a:rPr>
              <a:t>Abstract Data Types</a:t>
            </a:r>
            <a:endParaRPr lang="en-US" sz="66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7848600" cy="3276600"/>
          </a:xfrm>
        </p:spPr>
        <p:txBody>
          <a:bodyPr/>
          <a:lstStyle/>
          <a:p>
            <a:r>
              <a:rPr lang="en-US" sz="7200" b="1" dirty="0" smtClean="0">
                <a:latin typeface="Times New Roman" charset="0"/>
                <a:cs typeface="Times New Roman" charset="0"/>
              </a:rPr>
              <a:t>Encapsulation by Subprogram</a:t>
            </a:r>
            <a:r>
              <a:rPr lang="en-US" sz="6600" dirty="0" smtClean="0">
                <a:latin typeface="Times New Roman" charset="0"/>
                <a:cs typeface="Times New Roman" charset="0"/>
              </a:rPr>
              <a:t/>
            </a:r>
            <a:br>
              <a:rPr lang="en-US" sz="6600" dirty="0" smtClean="0">
                <a:latin typeface="Times New Roman" charset="0"/>
                <a:cs typeface="Times New Roman" charset="0"/>
              </a:rPr>
            </a:br>
            <a:endParaRPr lang="en-US" sz="66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1676400" y="1447800"/>
            <a:ext cx="5638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THANK </a:t>
            </a:r>
            <a:r>
              <a:rPr lang="en-US" sz="5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YOU </a:t>
            </a:r>
          </a:p>
          <a:p>
            <a:pPr algn="ctr"/>
            <a:r>
              <a:rPr 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f</a:t>
            </a:r>
            <a:r>
              <a:rPr lang="en-US" sz="5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or your attendance and attention..!!</a:t>
            </a:r>
            <a:endParaRPr lang="en-US" sz="5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848600" cy="3048000"/>
          </a:xfrm>
        </p:spPr>
        <p:txBody>
          <a:bodyPr/>
          <a:lstStyle/>
          <a:p>
            <a:r>
              <a:rPr lang="en-US" sz="9600" b="1" u="sng" dirty="0" smtClean="0"/>
              <a:t>Structured</a:t>
            </a:r>
            <a:r>
              <a:rPr lang="en-US" sz="9600" u="sng" dirty="0" smtClean="0"/>
              <a:t> </a:t>
            </a:r>
            <a:r>
              <a:rPr lang="en-US" sz="9600" b="1" u="sng" dirty="0" smtClean="0"/>
              <a:t>Data</a:t>
            </a:r>
            <a:r>
              <a:rPr lang="en-US" sz="9600" u="sng" dirty="0" smtClean="0"/>
              <a:t> </a:t>
            </a:r>
            <a:r>
              <a:rPr lang="en-US" sz="9600" b="1" u="sng" dirty="0" smtClean="0"/>
              <a:t>Types</a:t>
            </a:r>
            <a:endParaRPr lang="en-US" sz="9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Structured</a:t>
            </a:r>
            <a:r>
              <a:rPr lang="en-US" u="sng" dirty="0"/>
              <a:t> </a:t>
            </a:r>
            <a:r>
              <a:rPr lang="en-US" b="1" u="sng" dirty="0"/>
              <a:t>Data</a:t>
            </a:r>
            <a:r>
              <a:rPr lang="en-US" u="sng" dirty="0"/>
              <a:t> </a:t>
            </a:r>
            <a:r>
              <a:rPr lang="en-US" b="1" u="sng" dirty="0" smtClean="0"/>
              <a:t>Types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305800" cy="5257800"/>
          </a:xfrm>
        </p:spPr>
        <p:txBody>
          <a:bodyPr>
            <a:noAutofit/>
          </a:bodyPr>
          <a:lstStyle/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    A data object that is constructed as an aggregate of other data objects called components , is termed a  structured data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	object or data structure.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en-US" sz="2300" b="1" u="sng" dirty="0" smtClean="0">
                <a:latin typeface="Times New Roman" pitchFamily="18" charset="0"/>
                <a:cs typeface="Times New Roman" pitchFamily="18" charset="0"/>
              </a:rPr>
              <a:t>Mechanisms </a:t>
            </a:r>
            <a:r>
              <a:rPr lang="en-US" sz="2300" b="1" u="sng" dirty="0">
                <a:latin typeface="Times New Roman" pitchFamily="18" charset="0"/>
                <a:cs typeface="Times New Roman" pitchFamily="18" charset="0"/>
              </a:rPr>
              <a:t>to create new data types:</a:t>
            </a:r>
          </a:p>
          <a:p>
            <a:pPr marL="868680" lvl="1" indent="-283464" algn="just" fontAlgn="auto">
              <a:lnSpc>
                <a:spcPct val="14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Structured data </a:t>
            </a:r>
          </a:p>
          <a:p>
            <a:pPr marL="1133856" lvl="2" algn="just" eaLnBrk="1" fontAlgn="auto" hangingPunct="1">
              <a:lnSpc>
                <a:spcPct val="14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Homogeneous: arrays, lists, sets, </a:t>
            </a:r>
          </a:p>
          <a:p>
            <a:pPr marL="1133856" lvl="2" algn="just" eaLnBrk="1" fontAlgn="auto" hangingPunct="1">
              <a:lnSpc>
                <a:spcPct val="14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Non-homogeneous: records</a:t>
            </a:r>
          </a:p>
          <a:p>
            <a:pPr marL="868680" lvl="1" indent="-283464" algn="just" fontAlgn="auto">
              <a:lnSpc>
                <a:spcPct val="14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Subprograms </a:t>
            </a:r>
            <a:r>
              <a:rPr lang="en-US" sz="2300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create subprogram that perform the functionality of a new type</a:t>
            </a:r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  <a:p>
            <a:pPr marL="868680" lvl="1" indent="-283464" algn="just" eaLnBrk="1" fontAlgn="auto" hangingPunct="1">
              <a:lnSpc>
                <a:spcPct val="14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Type declarations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– to define new types and operations (Abstract data types)</a:t>
            </a:r>
          </a:p>
          <a:p>
            <a:pPr marL="868680" lvl="1" indent="-283464" algn="just" eaLnBrk="1" fontAlgn="auto" hangingPunct="1">
              <a:lnSpc>
                <a:spcPct val="14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Inheritance</a:t>
            </a:r>
            <a:r>
              <a:rPr lang="en-US" sz="23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smtClean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Data specifications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04800" y="1371600"/>
            <a:ext cx="8305800" cy="34163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 algn="just"/>
            <a:r>
              <a:rPr lang="en-US" b="1" dirty="0" smtClean="0">
                <a:cs typeface="Times New Roman" charset="0"/>
              </a:rPr>
              <a:t>Major attributes for specifying data structure</a:t>
            </a:r>
            <a:r>
              <a:rPr lang="en-US" sz="2800" b="1" dirty="0" smtClean="0">
                <a:cs typeface="Times New Roman" charset="0"/>
              </a:rPr>
              <a:t>:</a:t>
            </a:r>
          </a:p>
          <a:p>
            <a:pPr lvl="2" algn="just"/>
            <a:r>
              <a:rPr lang="en-US" sz="2800" b="1" dirty="0" smtClean="0">
                <a:cs typeface="Times New Roman" charset="0"/>
              </a:rPr>
              <a:t> </a:t>
            </a:r>
          </a:p>
          <a:p>
            <a:pPr marL="1595438" lvl="2" algn="just">
              <a:buFont typeface="Symbol" pitchFamily="18" charset="2"/>
              <a:buChar char="·"/>
            </a:pPr>
            <a:r>
              <a:rPr lang="en-US" sz="2800" b="1" dirty="0" smtClean="0">
                <a:cs typeface="Times New Roman" charset="0"/>
              </a:rPr>
              <a:t>  </a:t>
            </a:r>
            <a:r>
              <a:rPr lang="en-US" sz="3200" b="1" dirty="0" smtClean="0">
                <a:cs typeface="Times New Roman" charset="0"/>
              </a:rPr>
              <a:t>Number </a:t>
            </a:r>
            <a:r>
              <a:rPr lang="en-US" sz="3200" b="1" dirty="0">
                <a:cs typeface="Times New Roman" charset="0"/>
              </a:rPr>
              <a:t>of components and </a:t>
            </a:r>
            <a:r>
              <a:rPr lang="en-US" sz="3200" b="1" dirty="0" smtClean="0">
                <a:cs typeface="Times New Roman" charset="0"/>
              </a:rPr>
              <a:t>size</a:t>
            </a:r>
            <a:endParaRPr lang="en-US" sz="3200" dirty="0">
              <a:cs typeface="Times New Roman" charset="0"/>
            </a:endParaRPr>
          </a:p>
          <a:p>
            <a:pPr marL="1595438" lvl="2" algn="just">
              <a:buFont typeface="Symbol" pitchFamily="18" charset="2"/>
              <a:buChar char="·"/>
            </a:pPr>
            <a:r>
              <a:rPr lang="en-US" sz="3200" b="1" dirty="0" smtClean="0">
                <a:cs typeface="Times New Roman" charset="0"/>
              </a:rPr>
              <a:t>  Type </a:t>
            </a:r>
            <a:r>
              <a:rPr lang="en-US" sz="3200" b="1" dirty="0">
                <a:cs typeface="Times New Roman" charset="0"/>
              </a:rPr>
              <a:t>of each component</a:t>
            </a:r>
            <a:r>
              <a:rPr lang="en-US" sz="3200" dirty="0">
                <a:cs typeface="Times New Roman" charset="0"/>
              </a:rPr>
              <a:t> </a:t>
            </a:r>
            <a:endParaRPr lang="en-US" sz="3200" dirty="0" smtClean="0">
              <a:cs typeface="Times New Roman" charset="0"/>
            </a:endParaRPr>
          </a:p>
          <a:p>
            <a:pPr marL="1595438" lvl="2" algn="just">
              <a:buFont typeface="Symbol" pitchFamily="18" charset="2"/>
              <a:buChar char="·"/>
            </a:pPr>
            <a:r>
              <a:rPr lang="en-US" sz="3200" b="1" dirty="0" smtClean="0">
                <a:cs typeface="Times New Roman" charset="0"/>
              </a:rPr>
              <a:t>  Selection mechanism</a:t>
            </a:r>
          </a:p>
          <a:p>
            <a:pPr marL="1595438" lvl="2" algn="just">
              <a:buFont typeface="Symbol" pitchFamily="18" charset="2"/>
              <a:buChar char="·"/>
            </a:pPr>
            <a:r>
              <a:rPr lang="en-US" sz="3200" b="1" dirty="0" smtClean="0">
                <a:cs typeface="Times New Roman" charset="0"/>
              </a:rPr>
              <a:t>  Maximum </a:t>
            </a:r>
            <a:r>
              <a:rPr lang="en-US" sz="3200" b="1" dirty="0">
                <a:cs typeface="Times New Roman" charset="0"/>
              </a:rPr>
              <a:t>number</a:t>
            </a:r>
            <a:r>
              <a:rPr lang="en-US" sz="3200" dirty="0">
                <a:cs typeface="Times New Roman" charset="0"/>
              </a:rPr>
              <a:t> </a:t>
            </a:r>
            <a:r>
              <a:rPr lang="en-US" sz="3200" b="1" dirty="0">
                <a:cs typeface="Times New Roman" charset="0"/>
              </a:rPr>
              <a:t>of </a:t>
            </a:r>
            <a:r>
              <a:rPr lang="en-US" sz="3200" b="1" dirty="0" smtClean="0">
                <a:cs typeface="Times New Roman" charset="0"/>
              </a:rPr>
              <a:t>components</a:t>
            </a:r>
          </a:p>
          <a:p>
            <a:pPr marL="1595438" lvl="2" algn="just">
              <a:buFont typeface="Symbol" pitchFamily="18" charset="2"/>
              <a:buChar char="·"/>
            </a:pPr>
            <a:r>
              <a:rPr lang="en-US" sz="3200" b="1" dirty="0" smtClean="0">
                <a:cs typeface="Times New Roman" charset="0"/>
              </a:rPr>
              <a:t>  Organization </a:t>
            </a:r>
            <a:r>
              <a:rPr lang="en-US" sz="3200" b="1" dirty="0">
                <a:cs typeface="Times New Roman" charset="0"/>
              </a:rPr>
              <a:t>of the components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Data specifications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82000" cy="4483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2">
              <a:buFont typeface="Symbol" pitchFamily="18" charset="2"/>
              <a:buChar char="·"/>
            </a:pPr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Number of components and size</a:t>
            </a:r>
            <a:endParaRPr lang="en-US" sz="2800">
              <a:solidFill>
                <a:srgbClr val="FF9900"/>
              </a:solidFill>
              <a:cs typeface="Times New Roman" charset="0"/>
            </a:endParaRPr>
          </a:p>
          <a:p>
            <a:pPr lvl="3"/>
            <a:r>
              <a:rPr lang="en-US" sz="2800">
                <a:solidFill>
                  <a:srgbClr val="FFFF00"/>
                </a:solidFill>
                <a:cs typeface="Times New Roman" charset="0"/>
              </a:rPr>
              <a:t>Fixed size </a:t>
            </a:r>
            <a:r>
              <a:rPr lang="en-US" sz="2800">
                <a:cs typeface="Times New Roman" charset="0"/>
              </a:rPr>
              <a:t> - Arrays</a:t>
            </a:r>
          </a:p>
          <a:p>
            <a:pPr lvl="3"/>
            <a:r>
              <a:rPr lang="en-US" sz="2800">
                <a:solidFill>
                  <a:srgbClr val="FFFF00"/>
                </a:solidFill>
                <a:cs typeface="Times New Roman" charset="0"/>
              </a:rPr>
              <a:t>Variable size </a:t>
            </a:r>
            <a:r>
              <a:rPr lang="en-US" sz="2800">
                <a:cs typeface="Times New Roman" charset="0"/>
              </a:rPr>
              <a:t>– stacks, lists. Pointer is used to link components.</a:t>
            </a:r>
          </a:p>
          <a:p>
            <a:pPr lvl="3"/>
            <a:endParaRPr lang="en-US" sz="2800">
              <a:cs typeface="Times New Roman" charset="0"/>
            </a:endParaRPr>
          </a:p>
          <a:p>
            <a:pPr lvl="2">
              <a:buFont typeface="Symbol" pitchFamily="18" charset="2"/>
              <a:buChar char="·"/>
            </a:pPr>
            <a:r>
              <a:rPr lang="en-US" sz="2800" b="1">
                <a:solidFill>
                  <a:srgbClr val="FF9900"/>
                </a:solidFill>
                <a:cs typeface="Times New Roman" charset="0"/>
              </a:rPr>
              <a:t>Type of each component</a:t>
            </a:r>
            <a:r>
              <a:rPr lang="en-US" sz="2800">
                <a:solidFill>
                  <a:srgbClr val="FF9900"/>
                </a:solidFill>
                <a:cs typeface="Times New Roman" charset="0"/>
              </a:rPr>
              <a:t> </a:t>
            </a:r>
          </a:p>
          <a:p>
            <a:pPr lvl="4"/>
            <a:r>
              <a:rPr lang="en-US" sz="2800">
                <a:solidFill>
                  <a:srgbClr val="FFFF00"/>
                </a:solidFill>
                <a:cs typeface="Times New Roman" charset="0"/>
              </a:rPr>
              <a:t>Homogeneous </a:t>
            </a:r>
            <a:r>
              <a:rPr lang="en-US" sz="2800">
                <a:cs typeface="Times New Roman" charset="0"/>
              </a:rPr>
              <a:t>– all components are the same type</a:t>
            </a:r>
          </a:p>
          <a:p>
            <a:pPr lvl="4"/>
            <a:r>
              <a:rPr lang="en-US" sz="2800">
                <a:solidFill>
                  <a:srgbClr val="FFFF00"/>
                </a:solidFill>
                <a:cs typeface="Times New Roman" charset="0"/>
              </a:rPr>
              <a:t>Heterogeneous</a:t>
            </a:r>
            <a:r>
              <a:rPr lang="en-US" sz="2800">
                <a:solidFill>
                  <a:srgbClr val="99FF66"/>
                </a:solidFill>
                <a:cs typeface="Times New Roman" charset="0"/>
              </a:rPr>
              <a:t> </a:t>
            </a:r>
            <a:r>
              <a:rPr lang="en-US" sz="2800">
                <a:cs typeface="Times New Roman" charset="0"/>
              </a:rPr>
              <a:t>– components are of different types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Data specifications - selection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4114800"/>
          </a:xfrm>
        </p:spPr>
        <p:txBody>
          <a:bodyPr/>
          <a:lstStyle/>
          <a:p>
            <a:pPr lvl="2" algn="just" eaLnBrk="1" hangingPunct="1">
              <a:buFontTx/>
              <a:buNone/>
            </a:pPr>
            <a:r>
              <a:rPr lang="en-US" sz="2800" b="1" dirty="0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Selection mechanism</a:t>
            </a:r>
            <a:r>
              <a:rPr lang="en-US" sz="2800" dirty="0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800" dirty="0" smtClean="0">
                <a:latin typeface="Times New Roman" charset="0"/>
                <a:cs typeface="Times New Roman" charset="0"/>
              </a:rPr>
              <a:t>to identify components –</a:t>
            </a:r>
          </a:p>
          <a:p>
            <a:pPr lvl="2" algn="just" eaLnBrk="1" hangingPunct="1">
              <a:buFontTx/>
              <a:buNone/>
            </a:pPr>
            <a:r>
              <a:rPr lang="en-US" sz="2800" dirty="0" smtClean="0">
                <a:latin typeface="Times New Roman" charset="0"/>
                <a:cs typeface="Times New Roman" charset="0"/>
              </a:rPr>
              <a:t> index, pointer</a:t>
            </a:r>
          </a:p>
          <a:p>
            <a:pPr lvl="2" algn="just" eaLnBrk="1" hangingPunct="1">
              <a:buFontTx/>
              <a:buNone/>
            </a:pPr>
            <a:r>
              <a:rPr lang="en-US" sz="2800" b="1" dirty="0" smtClean="0">
                <a:latin typeface="Times New Roman" charset="0"/>
                <a:cs typeface="Times New Roman" charset="0"/>
              </a:rPr>
              <a:t>Two-step process:</a:t>
            </a:r>
            <a:endParaRPr lang="en-US" sz="2800" dirty="0" smtClean="0">
              <a:latin typeface="Times New Roman" charset="0"/>
              <a:cs typeface="Times New Roman" charset="0"/>
            </a:endParaRPr>
          </a:p>
          <a:p>
            <a:pPr lvl="2" algn="just"/>
            <a:r>
              <a:rPr lang="en-US" sz="2800" dirty="0" smtClean="0">
                <a:latin typeface="Times New Roman" charset="0"/>
                <a:cs typeface="Times New Roman" charset="0"/>
              </a:rPr>
              <a:t>referencing the structure</a:t>
            </a:r>
          </a:p>
          <a:p>
            <a:pPr lvl="2" algn="just"/>
            <a:r>
              <a:rPr lang="en-US" sz="2800" dirty="0" smtClean="0">
                <a:latin typeface="Times New Roman" charset="0"/>
                <a:cs typeface="Times New Roman" charset="0"/>
              </a:rPr>
              <a:t> selection of a particular component</a:t>
            </a:r>
          </a:p>
          <a:p>
            <a:pPr lvl="2" eaLnBrk="1" hangingPunct="1">
              <a:lnSpc>
                <a:spcPct val="150000"/>
              </a:lnSpc>
              <a:buFont typeface="Symbol" pitchFamily="18" charset="2"/>
              <a:buChar char="·"/>
            </a:pPr>
            <a:endParaRPr lang="en-US" dirty="0" smtClean="0"/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/>
              <a:t>Data specifications </a:t>
            </a:r>
            <a:r>
              <a:rPr lang="en-US" b="1" u="sng" dirty="0" smtClean="0"/>
              <a:t>– Maximum no of components</a:t>
            </a:r>
            <a:endParaRPr lang="en-US" b="1" u="sng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4114800"/>
          </a:xfrm>
        </p:spPr>
        <p:txBody>
          <a:bodyPr/>
          <a:lstStyle/>
          <a:p>
            <a:pPr lvl="2" algn="just" eaLnBrk="1" hangingPunct="1">
              <a:buFontTx/>
              <a:buNone/>
            </a:pPr>
            <a:r>
              <a:rPr lang="en-US" sz="2800" b="1" dirty="0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 </a:t>
            </a:r>
          </a:p>
          <a:p>
            <a:pPr lvl="2" algn="just" eaLnBrk="1" hangingPunct="1">
              <a:buFontTx/>
              <a:buNone/>
            </a:pPr>
            <a:r>
              <a:rPr lang="en-US" sz="2800" b="1" dirty="0" smtClean="0">
                <a:solidFill>
                  <a:srgbClr val="FF9900"/>
                </a:solidFill>
                <a:latin typeface="Times New Roman" charset="0"/>
                <a:cs typeface="Times New Roman" charset="0"/>
              </a:rPr>
              <a:t> 	</a:t>
            </a:r>
            <a:r>
              <a:rPr lang="en-US" dirty="0" smtClean="0"/>
              <a:t>For a variable –size data structure such as stack, a maximum size for the structure in terms of a number of component may be specified.</a:t>
            </a:r>
          </a:p>
        </p:txBody>
      </p:sp>
      <p:pic>
        <p:nvPicPr>
          <p:cNvPr id="4" name="Picture 4" descr="C:\Users\Umesh\Desktop\elogo3d100x1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5" descr="C:\Users\Umesh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943600"/>
            <a:ext cx="914400" cy="9144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UMESH GUPTA- UNIT-2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613</TotalTime>
  <Words>1073</Words>
  <Application>Microsoft Office PowerPoint</Application>
  <PresentationFormat>On-screen Show (4:3)</PresentationFormat>
  <Paragraphs>212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Theme1</vt:lpstr>
      <vt:lpstr> </vt:lpstr>
      <vt:lpstr>Presentation Outline </vt:lpstr>
      <vt:lpstr>Encapsulation</vt:lpstr>
      <vt:lpstr>Structured Data Types</vt:lpstr>
      <vt:lpstr>Structured Data Types</vt:lpstr>
      <vt:lpstr>Data specifications</vt:lpstr>
      <vt:lpstr>Data specifications</vt:lpstr>
      <vt:lpstr>Data specifications - selection</vt:lpstr>
      <vt:lpstr>Data specifications – Maximum no of components</vt:lpstr>
      <vt:lpstr>Data specifications - organization</vt:lpstr>
      <vt:lpstr>Operations on data structures</vt:lpstr>
      <vt:lpstr>Implementation of  structured data  types</vt:lpstr>
      <vt:lpstr>Storage representation</vt:lpstr>
      <vt:lpstr>Sequential representation</vt:lpstr>
      <vt:lpstr>Linked representation</vt:lpstr>
      <vt:lpstr>Implementation of operations on data structures</vt:lpstr>
      <vt:lpstr>Storage management </vt:lpstr>
      <vt:lpstr>Type Definition</vt:lpstr>
      <vt:lpstr>Declarations and type checking for data structures</vt:lpstr>
      <vt:lpstr>Type equivalence  and equality of data objects</vt:lpstr>
      <vt:lpstr>Type equivalence  and equality of data objects</vt:lpstr>
      <vt:lpstr>Type equivalence  and equality of data objects</vt:lpstr>
      <vt:lpstr>Name equivalence</vt:lpstr>
      <vt:lpstr>Structural equivalence</vt:lpstr>
      <vt:lpstr>Data object equality</vt:lpstr>
      <vt:lpstr>Type Checking versus Type Conversion </vt:lpstr>
      <vt:lpstr>Vectors and Arrays </vt:lpstr>
      <vt:lpstr>Vectors and Arrays</vt:lpstr>
      <vt:lpstr>Implementation of array operations</vt:lpstr>
      <vt:lpstr>Records</vt:lpstr>
      <vt:lpstr>Other structured data objects</vt:lpstr>
      <vt:lpstr>Abstract Data Types</vt:lpstr>
      <vt:lpstr>Encapsulation by Subprogram </vt:lpstr>
      <vt:lpstr>Slide 34</vt:lpstr>
    </vt:vector>
  </TitlesOfParts>
  <Company>Simpson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5: Elementary Data Types</dc:title>
  <dc:creator>Valued Gateway Client</dc:creator>
  <cp:lastModifiedBy>a</cp:lastModifiedBy>
  <cp:revision>71</cp:revision>
  <cp:lastPrinted>1601-01-01T00:00:00Z</cp:lastPrinted>
  <dcterms:created xsi:type="dcterms:W3CDTF">2002-02-04T21:23:56Z</dcterms:created>
  <dcterms:modified xsi:type="dcterms:W3CDTF">2016-07-22T05:57:24Z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