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sldIdLst>
    <p:sldId id="28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FF66"/>
    <a:srgbClr val="0066FF"/>
    <a:srgbClr val="FF99CC"/>
    <a:srgbClr val="FFFF99"/>
    <a:srgbClr val="99FF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-1236" y="60"/>
      </p:cViewPr>
      <p:guideLst>
        <p:guide orient="horz" pos="2160"/>
        <p:guide pos="298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4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4" Type="http://schemas.openxmlformats.org/officeDocument/2006/relationships/image" Target="../media/image47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8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1938" y="152400"/>
            <a:ext cx="2063750" cy="5894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0688" y="152400"/>
            <a:ext cx="6038850" cy="5894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2125" y="1425575"/>
            <a:ext cx="3990975" cy="4621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1425575"/>
            <a:ext cx="3992563" cy="4621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2125" y="1425575"/>
            <a:ext cx="8135938" cy="46212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82550" tIns="41275" rIns="82550" bIns="412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First Level Bullet</a:t>
            </a:r>
          </a:p>
          <a:p>
            <a:pPr lvl="1"/>
            <a:r>
              <a:rPr lang="en-US" smtClean="0"/>
              <a:t>Second Level Bullet</a:t>
            </a:r>
          </a:p>
          <a:p>
            <a:pPr lvl="2"/>
            <a:r>
              <a:rPr lang="en-US" smtClean="0"/>
              <a:t>Third Level Bullet</a:t>
            </a:r>
          </a:p>
          <a:p>
            <a:pPr lvl="3"/>
            <a:r>
              <a:rPr lang="en-US" smtClean="0"/>
              <a:t>Fourth Level Bullet</a:t>
            </a:r>
          </a:p>
        </p:txBody>
      </p:sp>
      <p:sp useBgFill="1">
        <p:nvSpPr>
          <p:cNvPr id="59395" name="Rectangle 3"/>
          <p:cNvSpPr>
            <a:spLocks noChangeArrowheads="1"/>
          </p:cNvSpPr>
          <p:nvPr/>
        </p:nvSpPr>
        <p:spPr bwMode="auto">
          <a:xfrm>
            <a:off x="8475663" y="0"/>
            <a:ext cx="661987" cy="238125"/>
          </a:xfrm>
          <a:prstGeom prst="rect">
            <a:avLst/>
          </a:prstGeom>
          <a:ln w="12700">
            <a:noFill/>
            <a:miter lim="800000"/>
            <a:headEnd/>
            <a:tailEnd/>
          </a:ln>
          <a:effectLst/>
        </p:spPr>
        <p:txBody>
          <a:bodyPr lIns="42862" tIns="17462" rIns="42862" bIns="17462">
            <a:spAutoFit/>
          </a:bodyPr>
          <a:lstStyle/>
          <a:p>
            <a:pPr algn="r" defTabSz="511175">
              <a:lnSpc>
                <a:spcPct val="147000"/>
              </a:lnSpc>
              <a:spcAft>
                <a:spcPct val="74000"/>
              </a:spcAft>
            </a:pPr>
            <a:fld id="{433C84FE-E04D-4A57-AEE7-FC6A0790BFBB}" type="slidenum">
              <a:rPr lang="en-US" sz="600">
                <a:solidFill>
                  <a:schemeClr val="tx2"/>
                </a:solidFill>
              </a:rPr>
              <a:pPr algn="r" defTabSz="511175">
                <a:lnSpc>
                  <a:spcPct val="147000"/>
                </a:lnSpc>
                <a:spcAft>
                  <a:spcPct val="74000"/>
                </a:spcAft>
              </a:pPr>
              <a:t>‹#›</a:t>
            </a:fld>
            <a:endParaRPr lang="en-US" sz="600">
              <a:solidFill>
                <a:schemeClr val="tx2"/>
              </a:solidFill>
            </a:endParaRPr>
          </a:p>
        </p:txBody>
      </p:sp>
      <p:sp useBgFill="1">
        <p:nvSpPr>
          <p:cNvPr id="59396" name="Rectangle 4"/>
          <p:cNvSpPr>
            <a:spLocks noChangeArrowheads="1"/>
          </p:cNvSpPr>
          <p:nvPr/>
        </p:nvSpPr>
        <p:spPr bwMode="auto">
          <a:xfrm>
            <a:off x="15875" y="0"/>
            <a:ext cx="947738" cy="238125"/>
          </a:xfrm>
          <a:prstGeom prst="rect">
            <a:avLst/>
          </a:prstGeom>
          <a:ln w="12700">
            <a:noFill/>
            <a:miter lim="800000"/>
            <a:headEnd/>
            <a:tailEnd/>
          </a:ln>
          <a:effectLst/>
        </p:spPr>
        <p:txBody>
          <a:bodyPr lIns="42862" tIns="17462" rIns="42862" bIns="17462">
            <a:spAutoFit/>
          </a:bodyPr>
          <a:lstStyle/>
          <a:p>
            <a:pPr defTabSz="511175">
              <a:lnSpc>
                <a:spcPct val="147000"/>
              </a:lnSpc>
              <a:spcAft>
                <a:spcPct val="74000"/>
              </a:spcAft>
            </a:pPr>
            <a:fld id="{D79C5005-3931-466D-828B-1B01CDCAA4DE}" type="datetime1">
              <a:rPr lang="en-US" sz="600">
                <a:solidFill>
                  <a:schemeClr val="tx2"/>
                </a:solidFill>
              </a:rPr>
              <a:pPr defTabSz="511175">
                <a:lnSpc>
                  <a:spcPct val="147000"/>
                </a:lnSpc>
                <a:spcAft>
                  <a:spcPct val="74000"/>
                </a:spcAft>
              </a:pPr>
              <a:t>7/22/2016</a:t>
            </a:fld>
            <a:r>
              <a:rPr lang="en-US" sz="600">
                <a:solidFill>
                  <a:schemeClr val="tx2"/>
                </a:solidFill>
              </a:rPr>
              <a:t>   </a:t>
            </a:r>
            <a:fld id="{7B047518-068C-46DC-B2FA-112EBF3C2630}" type="datetime10">
              <a:rPr lang="en-US" sz="600">
                <a:solidFill>
                  <a:schemeClr val="tx2"/>
                </a:solidFill>
              </a:rPr>
              <a:pPr defTabSz="511175">
                <a:lnSpc>
                  <a:spcPct val="147000"/>
                </a:lnSpc>
                <a:spcAft>
                  <a:spcPct val="74000"/>
                </a:spcAft>
              </a:pPr>
              <a:t>12:58</a:t>
            </a:fld>
            <a:endParaRPr lang="en-US" sz="600">
              <a:solidFill>
                <a:schemeClr val="tx2"/>
              </a:solidFill>
            </a:endParaRPr>
          </a:p>
        </p:txBody>
      </p:sp>
      <p:sp useBgFill="1">
        <p:nvSpPr>
          <p:cNvPr id="59397" name="Rectangle 5"/>
          <p:cNvSpPr>
            <a:spLocks noChangeArrowheads="1"/>
          </p:cNvSpPr>
          <p:nvPr/>
        </p:nvSpPr>
        <p:spPr bwMode="auto">
          <a:xfrm>
            <a:off x="3013075" y="0"/>
            <a:ext cx="5430838" cy="238125"/>
          </a:xfrm>
          <a:prstGeom prst="rect">
            <a:avLst/>
          </a:prstGeom>
          <a:ln w="12700">
            <a:noFill/>
            <a:miter lim="800000"/>
            <a:headEnd/>
            <a:tailEnd/>
          </a:ln>
          <a:effectLst/>
        </p:spPr>
        <p:txBody>
          <a:bodyPr lIns="42862" tIns="17462" rIns="42862" bIns="17462">
            <a:spAutoFit/>
          </a:bodyPr>
          <a:lstStyle/>
          <a:p>
            <a:pPr defTabSz="511175">
              <a:lnSpc>
                <a:spcPct val="147000"/>
              </a:lnSpc>
              <a:spcAft>
                <a:spcPct val="74000"/>
              </a:spcAft>
            </a:pPr>
            <a:r>
              <a:rPr lang="en-US" sz="600">
                <a:solidFill>
                  <a:schemeClr val="tx2"/>
                </a:solidFill>
              </a:rPr>
              <a:t> </a:t>
            </a:r>
          </a:p>
        </p:txBody>
      </p:sp>
      <p:sp useBgFill="1">
        <p:nvSpPr>
          <p:cNvPr id="59398" name="Rectangle 6"/>
          <p:cNvSpPr>
            <a:spLocks noChangeArrowheads="1"/>
          </p:cNvSpPr>
          <p:nvPr/>
        </p:nvSpPr>
        <p:spPr bwMode="auto">
          <a:xfrm>
            <a:off x="981075" y="0"/>
            <a:ext cx="2057400" cy="238125"/>
          </a:xfrm>
          <a:prstGeom prst="rect">
            <a:avLst/>
          </a:prstGeom>
          <a:ln w="12700">
            <a:noFill/>
            <a:miter lim="800000"/>
            <a:headEnd/>
            <a:tailEnd/>
          </a:ln>
          <a:effectLst/>
        </p:spPr>
        <p:txBody>
          <a:bodyPr lIns="42862" tIns="17462" rIns="42862" bIns="17462">
            <a:spAutoFit/>
          </a:bodyPr>
          <a:lstStyle/>
          <a:p>
            <a:pPr defTabSz="511175">
              <a:lnSpc>
                <a:spcPct val="147000"/>
              </a:lnSpc>
              <a:spcAft>
                <a:spcPct val="74000"/>
              </a:spcAft>
            </a:pPr>
            <a:r>
              <a:rPr lang="en-US" sz="6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20688" y="152400"/>
            <a:ext cx="8255000" cy="949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42862" tIns="17462" rIns="42862" bIns="17462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Two Line Title Starts Here</a:t>
            </a:r>
            <a:br>
              <a:rPr lang="en-US" smtClean="0"/>
            </a:br>
            <a:r>
              <a:rPr lang="en-US" smtClean="0"/>
              <a:t>One Line Title Starts Here (vB4.2)</a:t>
            </a:r>
          </a:p>
        </p:txBody>
      </p:sp>
      <p:pic>
        <p:nvPicPr>
          <p:cNvPr id="59400" name="Picture 8" descr="C:\WINDOWS\DESKTOP\cslogo.gi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780338" y="5807075"/>
            <a:ext cx="1198562" cy="8985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defTabSz="814388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14388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imes New Roman" pitchFamily="18" charset="0"/>
        </a:defRPr>
      </a:lvl2pPr>
      <a:lvl3pPr algn="l" defTabSz="814388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imes New Roman" pitchFamily="18" charset="0"/>
        </a:defRPr>
      </a:lvl3pPr>
      <a:lvl4pPr algn="l" defTabSz="814388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imes New Roman" pitchFamily="18" charset="0"/>
        </a:defRPr>
      </a:lvl4pPr>
      <a:lvl5pPr algn="l" defTabSz="814388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imes New Roman" pitchFamily="18" charset="0"/>
        </a:defRPr>
      </a:lvl5pPr>
      <a:lvl6pPr marL="457200" algn="l" defTabSz="814388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imes New Roman" pitchFamily="18" charset="0"/>
        </a:defRPr>
      </a:lvl6pPr>
      <a:lvl7pPr marL="914400" algn="l" defTabSz="814388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imes New Roman" pitchFamily="18" charset="0"/>
        </a:defRPr>
      </a:lvl7pPr>
      <a:lvl8pPr marL="1371600" algn="l" defTabSz="814388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imes New Roman" pitchFamily="18" charset="0"/>
        </a:defRPr>
      </a:lvl8pPr>
      <a:lvl9pPr marL="1828800" algn="l" defTabSz="814388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imes New Roman" pitchFamily="18" charset="0"/>
        </a:defRPr>
      </a:lvl9pPr>
    </p:titleStyle>
    <p:bodyStyle>
      <a:lvl1pPr marL="457200" indent="-228600" algn="l" defTabSz="814388" rtl="0" eaLnBrk="0" fontAlgn="base" hangingPunct="0">
        <a:lnSpc>
          <a:spcPts val="2200"/>
        </a:lnSpc>
        <a:spcBef>
          <a:spcPct val="0"/>
        </a:spcBef>
        <a:spcAft>
          <a:spcPts val="600"/>
        </a:spcAft>
        <a:buSzPct val="90000"/>
        <a:buFont typeface="MITRE" pitchFamily="82" charset="0"/>
        <a:buChar char="0"/>
        <a:tabLst>
          <a:tab pos="3255963" algn="l"/>
          <a:tab pos="4068763" algn="l"/>
          <a:tab pos="4883150" algn="l"/>
          <a:tab pos="5695950" algn="l"/>
          <a:tab pos="6510338" algn="l"/>
        </a:tabLst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914400" indent="-228600" algn="l" defTabSz="814388" rtl="0" eaLnBrk="0" fontAlgn="base" hangingPunct="0">
        <a:lnSpc>
          <a:spcPts val="2200"/>
        </a:lnSpc>
        <a:spcBef>
          <a:spcPct val="0"/>
        </a:spcBef>
        <a:spcAft>
          <a:spcPts val="600"/>
        </a:spcAft>
        <a:buSzPct val="100000"/>
        <a:buFont typeface="MITRE" pitchFamily="82" charset="0"/>
        <a:buChar char="-"/>
        <a:tabLst>
          <a:tab pos="3255963" algn="l"/>
          <a:tab pos="4068763" algn="l"/>
          <a:tab pos="4883150" algn="l"/>
          <a:tab pos="5695950" algn="l"/>
          <a:tab pos="6510338" algn="l"/>
        </a:tabLst>
        <a:defRPr sz="2000" b="1">
          <a:solidFill>
            <a:schemeClr val="tx1"/>
          </a:solidFill>
          <a:latin typeface="+mn-lt"/>
        </a:defRPr>
      </a:lvl2pPr>
      <a:lvl3pPr marL="1314450" indent="-171450" algn="l" defTabSz="814388" rtl="0" eaLnBrk="0" fontAlgn="base" hangingPunct="0">
        <a:lnSpc>
          <a:spcPts val="2200"/>
        </a:lnSpc>
        <a:spcBef>
          <a:spcPct val="0"/>
        </a:spcBef>
        <a:spcAft>
          <a:spcPts val="600"/>
        </a:spcAft>
        <a:buSzPct val="100000"/>
        <a:buFont typeface="MITRE" pitchFamily="82" charset="0"/>
        <a:buChar char="="/>
        <a:tabLst>
          <a:tab pos="3255963" algn="l"/>
          <a:tab pos="4068763" algn="l"/>
          <a:tab pos="4883150" algn="l"/>
          <a:tab pos="5695950" algn="l"/>
          <a:tab pos="6510338" algn="l"/>
        </a:tabLst>
        <a:defRPr sz="2000" b="1">
          <a:solidFill>
            <a:schemeClr val="tx1"/>
          </a:solidFill>
          <a:latin typeface="+mn-lt"/>
        </a:defRPr>
      </a:lvl3pPr>
      <a:lvl4pPr marL="1828800" indent="-203200" algn="l" defTabSz="814388" rtl="0" eaLnBrk="0" fontAlgn="base" hangingPunct="0">
        <a:lnSpc>
          <a:spcPts val="2200"/>
        </a:lnSpc>
        <a:spcBef>
          <a:spcPct val="0"/>
        </a:spcBef>
        <a:spcAft>
          <a:spcPts val="600"/>
        </a:spcAft>
        <a:tabLst>
          <a:tab pos="3255963" algn="l"/>
          <a:tab pos="4068763" algn="l"/>
          <a:tab pos="4883150" algn="l"/>
          <a:tab pos="5695950" algn="l"/>
          <a:tab pos="6510338" algn="l"/>
        </a:tabLst>
        <a:defRPr sz="2000" b="1">
          <a:solidFill>
            <a:schemeClr val="tx1"/>
          </a:solidFill>
          <a:latin typeface="+mn-lt"/>
        </a:defRPr>
      </a:lvl4pPr>
      <a:lvl5pPr marL="2286000" indent="-204788" algn="l" defTabSz="814388" rtl="0" eaLnBrk="0" fontAlgn="base" hangingPunct="0">
        <a:spcBef>
          <a:spcPct val="20000"/>
        </a:spcBef>
        <a:spcAft>
          <a:spcPct val="0"/>
        </a:spcAft>
        <a:buChar char="»"/>
        <a:tabLst>
          <a:tab pos="3255963" algn="l"/>
          <a:tab pos="4068763" algn="l"/>
          <a:tab pos="4883150" algn="l"/>
          <a:tab pos="5695950" algn="l"/>
          <a:tab pos="6510338" algn="l"/>
        </a:tabLst>
        <a:defRPr sz="2000">
          <a:solidFill>
            <a:schemeClr val="tx1"/>
          </a:solidFill>
          <a:latin typeface="+mj-lt"/>
        </a:defRPr>
      </a:lvl5pPr>
      <a:lvl6pPr marL="2743200" indent="-204788" algn="l" defTabSz="814388" rtl="0" eaLnBrk="0" fontAlgn="base" hangingPunct="0">
        <a:spcBef>
          <a:spcPct val="20000"/>
        </a:spcBef>
        <a:spcAft>
          <a:spcPct val="0"/>
        </a:spcAft>
        <a:buChar char="»"/>
        <a:tabLst>
          <a:tab pos="3255963" algn="l"/>
          <a:tab pos="4068763" algn="l"/>
          <a:tab pos="4883150" algn="l"/>
          <a:tab pos="5695950" algn="l"/>
          <a:tab pos="6510338" algn="l"/>
        </a:tabLst>
        <a:defRPr sz="2000">
          <a:solidFill>
            <a:schemeClr val="tx1"/>
          </a:solidFill>
          <a:latin typeface="+mj-lt"/>
        </a:defRPr>
      </a:lvl6pPr>
      <a:lvl7pPr marL="3200400" indent="-204788" algn="l" defTabSz="814388" rtl="0" eaLnBrk="0" fontAlgn="base" hangingPunct="0">
        <a:spcBef>
          <a:spcPct val="20000"/>
        </a:spcBef>
        <a:spcAft>
          <a:spcPct val="0"/>
        </a:spcAft>
        <a:buChar char="»"/>
        <a:tabLst>
          <a:tab pos="3255963" algn="l"/>
          <a:tab pos="4068763" algn="l"/>
          <a:tab pos="4883150" algn="l"/>
          <a:tab pos="5695950" algn="l"/>
          <a:tab pos="6510338" algn="l"/>
        </a:tabLst>
        <a:defRPr sz="2000">
          <a:solidFill>
            <a:schemeClr val="tx1"/>
          </a:solidFill>
          <a:latin typeface="+mj-lt"/>
        </a:defRPr>
      </a:lvl7pPr>
      <a:lvl8pPr marL="3657600" indent="-204788" algn="l" defTabSz="814388" rtl="0" eaLnBrk="0" fontAlgn="base" hangingPunct="0">
        <a:spcBef>
          <a:spcPct val="20000"/>
        </a:spcBef>
        <a:spcAft>
          <a:spcPct val="0"/>
        </a:spcAft>
        <a:buChar char="»"/>
        <a:tabLst>
          <a:tab pos="3255963" algn="l"/>
          <a:tab pos="4068763" algn="l"/>
          <a:tab pos="4883150" algn="l"/>
          <a:tab pos="5695950" algn="l"/>
          <a:tab pos="6510338" algn="l"/>
        </a:tabLst>
        <a:defRPr sz="2000">
          <a:solidFill>
            <a:schemeClr val="tx1"/>
          </a:solidFill>
          <a:latin typeface="+mj-lt"/>
        </a:defRPr>
      </a:lvl8pPr>
      <a:lvl9pPr marL="4114800" indent="-204788" algn="l" defTabSz="814388" rtl="0" eaLnBrk="0" fontAlgn="base" hangingPunct="0">
        <a:spcBef>
          <a:spcPct val="20000"/>
        </a:spcBef>
        <a:spcAft>
          <a:spcPct val="0"/>
        </a:spcAft>
        <a:buChar char="»"/>
        <a:tabLst>
          <a:tab pos="3255963" algn="l"/>
          <a:tab pos="4068763" algn="l"/>
          <a:tab pos="4883150" algn="l"/>
          <a:tab pos="5695950" algn="l"/>
          <a:tab pos="6510338" algn="l"/>
        </a:tabLst>
        <a:defRPr sz="2000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2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3.bin"/><Relationship Id="rId5" Type="http://schemas.openxmlformats.org/officeDocument/2006/relationships/oleObject" Target="../embeddings/oleObject32.bin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1.bin"/><Relationship Id="rId9" Type="http://schemas.openxmlformats.org/officeDocument/2006/relationships/oleObject" Target="../embeddings/oleObject36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42.bin"/><Relationship Id="rId4" Type="http://schemas.openxmlformats.org/officeDocument/2006/relationships/oleObject" Target="../embeddings/oleObject41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46.bin"/><Relationship Id="rId5" Type="http://schemas.openxmlformats.org/officeDocument/2006/relationships/oleObject" Target="../embeddings/oleObject45.bin"/><Relationship Id="rId4" Type="http://schemas.openxmlformats.org/officeDocument/2006/relationships/oleObject" Target="../embeddings/oleObject44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6.vml"/><Relationship Id="rId4" Type="http://schemas.openxmlformats.org/officeDocument/2006/relationships/oleObject" Target="../embeddings/oleObject48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49.bin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algn="ctr"/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/>
              <a:t>Animation </a:t>
            </a:r>
            <a:br>
              <a:rPr lang="en-US" sz="3400" dirty="0"/>
            </a:br>
            <a:r>
              <a:rPr lang="en-US" sz="3400" dirty="0"/>
              <a:t>Articulated Figures &amp; Deformation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Representing Articulated Figures:</a:t>
            </a:r>
            <a:br>
              <a:rPr lang="en-US"/>
            </a:br>
            <a:r>
              <a:rPr lang="en-US"/>
              <a:t>Denavit-Hartenberg (DH) Notation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1571625" y="2320925"/>
            <a:ext cx="5857875" cy="581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All frame-to-frame transformations can be concatenated to</a:t>
            </a:r>
          </a:p>
          <a:p>
            <a:r>
              <a:rPr lang="en-US"/>
              <a:t>form a single transformation that links frame 0 to frame N:</a:t>
            </a: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3098800" y="3384550"/>
          <a:ext cx="2743200" cy="315913"/>
        </p:xfrm>
        <a:graphic>
          <a:graphicData uri="http://schemas.openxmlformats.org/presentationml/2006/ole">
            <p:oleObj spid="_x0000_s34820" name="Equation" r:id="rId3" imgW="2743200" imgH="317160" progId="Equation.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1803400" y="5435600"/>
            <a:ext cx="1409700" cy="6858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Jacobian</a:t>
            </a:r>
          </a:p>
        </p:txBody>
      </p:sp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2038350" y="1428750"/>
          <a:ext cx="5092700" cy="4508500"/>
        </p:xfrm>
        <a:graphic>
          <a:graphicData uri="http://schemas.openxmlformats.org/presentationml/2006/ole">
            <p:oleObj spid="_x0000_s35843" name="Equation" r:id="rId3" imgW="5092560" imgH="4508280" progId="Equation.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Jacobian:</a:t>
            </a:r>
            <a:br>
              <a:rPr lang="en-US"/>
            </a:br>
            <a:r>
              <a:rPr lang="en-US"/>
              <a:t>Why is it Useful for Inverse Kinematics?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1673225" y="1800225"/>
            <a:ext cx="42306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The inverse kinematics problem is stated:</a:t>
            </a:r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3609975" y="2344738"/>
          <a:ext cx="1066800" cy="303212"/>
        </p:xfrm>
        <a:graphic>
          <a:graphicData uri="http://schemas.openxmlformats.org/presentationml/2006/ole">
            <p:oleObj spid="_x0000_s36868" name="Equation" r:id="rId3" imgW="1066680" imgH="304560" progId="Equation.2">
              <p:embed/>
            </p:oleObj>
          </a:graphicData>
        </a:graphic>
      </p:graphicFrame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1774825" y="2994025"/>
            <a:ext cx="6670675" cy="1069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For complex articulated figures, this is too complex to solve</a:t>
            </a:r>
          </a:p>
          <a:p>
            <a:r>
              <a:rPr lang="en-US"/>
              <a:t>for </a:t>
            </a:r>
            <a:r>
              <a:rPr lang="en-US">
                <a:latin typeface="Symbol" pitchFamily="18" charset="2"/>
              </a:rPr>
              <a:t>q </a:t>
            </a:r>
            <a:r>
              <a:rPr lang="en-US"/>
              <a:t>analytically.  The problem can be solved incrementally by</a:t>
            </a:r>
          </a:p>
          <a:p>
            <a:r>
              <a:rPr lang="en-US"/>
              <a:t>localizing about the current state vector and inverting the Jacobian</a:t>
            </a:r>
          </a:p>
          <a:p>
            <a:r>
              <a:rPr lang="en-US"/>
              <a:t>to give:</a:t>
            </a:r>
          </a:p>
        </p:txBody>
      </p:sp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3638550" y="4057650"/>
          <a:ext cx="1130300" cy="315913"/>
        </p:xfrm>
        <a:graphic>
          <a:graphicData uri="http://schemas.openxmlformats.org/presentationml/2006/ole">
            <p:oleObj spid="_x0000_s36870" name="Equation" r:id="rId4" imgW="1130040" imgH="317160" progId="Equation.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Jacobian:</a:t>
            </a:r>
            <a:br>
              <a:rPr lang="en-US"/>
            </a:br>
            <a:r>
              <a:rPr lang="en-US"/>
              <a:t>Why is it Useful for Inverse Kinematics?</a:t>
            </a:r>
          </a:p>
        </p:txBody>
      </p:sp>
      <p:grpSp>
        <p:nvGrpSpPr>
          <p:cNvPr id="37911" name="Group 23"/>
          <p:cNvGrpSpPr>
            <a:grpSpLocks/>
          </p:cNvGrpSpPr>
          <p:nvPr/>
        </p:nvGrpSpPr>
        <p:grpSpPr bwMode="auto">
          <a:xfrm>
            <a:off x="1470025" y="3279775"/>
            <a:ext cx="579438" cy="2754313"/>
            <a:chOff x="926" y="2066"/>
            <a:chExt cx="365" cy="1735"/>
          </a:xfrm>
        </p:grpSpPr>
        <p:grpSp>
          <p:nvGrpSpPr>
            <p:cNvPr id="37903" name="Group 15"/>
            <p:cNvGrpSpPr>
              <a:grpSpLocks/>
            </p:cNvGrpSpPr>
            <p:nvPr/>
          </p:nvGrpSpPr>
          <p:grpSpPr bwMode="auto">
            <a:xfrm rot="-4679155">
              <a:off x="974" y="3593"/>
              <a:ext cx="96" cy="192"/>
              <a:chOff x="960" y="1152"/>
              <a:chExt cx="96" cy="192"/>
            </a:xfrm>
          </p:grpSpPr>
          <p:sp>
            <p:nvSpPr>
              <p:cNvPr id="37904" name="Arc 16"/>
              <p:cNvSpPr>
                <a:spLocks/>
              </p:cNvSpPr>
              <p:nvPr/>
            </p:nvSpPr>
            <p:spPr bwMode="auto">
              <a:xfrm flipH="1">
                <a:off x="960" y="1152"/>
                <a:ext cx="96" cy="9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5" name="Arc 17"/>
              <p:cNvSpPr>
                <a:spLocks/>
              </p:cNvSpPr>
              <p:nvPr/>
            </p:nvSpPr>
            <p:spPr bwMode="auto">
              <a:xfrm flipH="1" flipV="1">
                <a:off x="960" y="1248"/>
                <a:ext cx="96" cy="9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7906" name="Line 18"/>
            <p:cNvSpPr>
              <a:spLocks noChangeShapeType="1"/>
            </p:cNvSpPr>
            <p:nvPr/>
          </p:nvSpPr>
          <p:spPr bwMode="auto">
            <a:xfrm rot="16920845" flipH="1">
              <a:off x="314" y="2935"/>
              <a:ext cx="1723" cy="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7" name="Line 19"/>
            <p:cNvSpPr>
              <a:spLocks noChangeShapeType="1"/>
            </p:cNvSpPr>
            <p:nvPr/>
          </p:nvSpPr>
          <p:spPr bwMode="auto">
            <a:xfrm rot="-4679155">
              <a:off x="357" y="2810"/>
              <a:ext cx="1584" cy="9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8" name="Line 20"/>
            <p:cNvSpPr>
              <a:spLocks noChangeShapeType="1"/>
            </p:cNvSpPr>
            <p:nvPr/>
          </p:nvSpPr>
          <p:spPr bwMode="auto">
            <a:xfrm rot="16920845" flipV="1">
              <a:off x="451" y="2830"/>
              <a:ext cx="1584" cy="9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0" name="Line 22"/>
            <p:cNvSpPr>
              <a:spLocks noChangeShapeType="1"/>
            </p:cNvSpPr>
            <p:nvPr/>
          </p:nvSpPr>
          <p:spPr bwMode="auto">
            <a:xfrm>
              <a:off x="944" y="3608"/>
              <a:ext cx="200" cy="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912" name="Group 24"/>
          <p:cNvGrpSpPr>
            <a:grpSpLocks/>
          </p:cNvGrpSpPr>
          <p:nvPr/>
        </p:nvGrpSpPr>
        <p:grpSpPr bwMode="auto">
          <a:xfrm rot="2305112">
            <a:off x="2638425" y="1146175"/>
            <a:ext cx="579438" cy="2754313"/>
            <a:chOff x="926" y="2066"/>
            <a:chExt cx="365" cy="1735"/>
          </a:xfrm>
        </p:grpSpPr>
        <p:grpSp>
          <p:nvGrpSpPr>
            <p:cNvPr id="37913" name="Group 25"/>
            <p:cNvGrpSpPr>
              <a:grpSpLocks/>
            </p:cNvGrpSpPr>
            <p:nvPr/>
          </p:nvGrpSpPr>
          <p:grpSpPr bwMode="auto">
            <a:xfrm rot="-4679155">
              <a:off x="974" y="3593"/>
              <a:ext cx="96" cy="192"/>
              <a:chOff x="960" y="1152"/>
              <a:chExt cx="96" cy="192"/>
            </a:xfrm>
          </p:grpSpPr>
          <p:sp>
            <p:nvSpPr>
              <p:cNvPr id="37914" name="Arc 26"/>
              <p:cNvSpPr>
                <a:spLocks/>
              </p:cNvSpPr>
              <p:nvPr/>
            </p:nvSpPr>
            <p:spPr bwMode="auto">
              <a:xfrm flipH="1">
                <a:off x="960" y="1152"/>
                <a:ext cx="96" cy="9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5" name="Arc 27"/>
              <p:cNvSpPr>
                <a:spLocks/>
              </p:cNvSpPr>
              <p:nvPr/>
            </p:nvSpPr>
            <p:spPr bwMode="auto">
              <a:xfrm flipH="1" flipV="1">
                <a:off x="960" y="1248"/>
                <a:ext cx="96" cy="9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7916" name="Line 28"/>
            <p:cNvSpPr>
              <a:spLocks noChangeShapeType="1"/>
            </p:cNvSpPr>
            <p:nvPr/>
          </p:nvSpPr>
          <p:spPr bwMode="auto">
            <a:xfrm rot="16920845" flipH="1">
              <a:off x="314" y="2935"/>
              <a:ext cx="1723" cy="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7" name="Line 29"/>
            <p:cNvSpPr>
              <a:spLocks noChangeShapeType="1"/>
            </p:cNvSpPr>
            <p:nvPr/>
          </p:nvSpPr>
          <p:spPr bwMode="auto">
            <a:xfrm rot="-4679155">
              <a:off x="357" y="2810"/>
              <a:ext cx="1584" cy="9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8" name="Line 30"/>
            <p:cNvSpPr>
              <a:spLocks noChangeShapeType="1"/>
            </p:cNvSpPr>
            <p:nvPr/>
          </p:nvSpPr>
          <p:spPr bwMode="auto">
            <a:xfrm rot="16920845" flipV="1">
              <a:off x="451" y="2830"/>
              <a:ext cx="1584" cy="9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9" name="Line 31"/>
            <p:cNvSpPr>
              <a:spLocks noChangeShapeType="1"/>
            </p:cNvSpPr>
            <p:nvPr/>
          </p:nvSpPr>
          <p:spPr bwMode="auto">
            <a:xfrm>
              <a:off x="944" y="3608"/>
              <a:ext cx="200" cy="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920" name="Line 32"/>
          <p:cNvSpPr>
            <a:spLocks noChangeShapeType="1"/>
          </p:cNvSpPr>
          <p:nvPr/>
        </p:nvSpPr>
        <p:spPr bwMode="auto">
          <a:xfrm>
            <a:off x="4038600" y="1752600"/>
            <a:ext cx="19177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7921" name="Group 33"/>
          <p:cNvGrpSpPr>
            <a:grpSpLocks/>
          </p:cNvGrpSpPr>
          <p:nvPr/>
        </p:nvGrpSpPr>
        <p:grpSpPr bwMode="auto">
          <a:xfrm rot="2825683">
            <a:off x="3082925" y="1425576"/>
            <a:ext cx="579437" cy="2754312"/>
            <a:chOff x="926" y="2066"/>
            <a:chExt cx="365" cy="1735"/>
          </a:xfrm>
        </p:grpSpPr>
        <p:grpSp>
          <p:nvGrpSpPr>
            <p:cNvPr id="37922" name="Group 34"/>
            <p:cNvGrpSpPr>
              <a:grpSpLocks/>
            </p:cNvGrpSpPr>
            <p:nvPr/>
          </p:nvGrpSpPr>
          <p:grpSpPr bwMode="auto">
            <a:xfrm rot="-4679155">
              <a:off x="974" y="3593"/>
              <a:ext cx="96" cy="192"/>
              <a:chOff x="960" y="1152"/>
              <a:chExt cx="96" cy="192"/>
            </a:xfrm>
          </p:grpSpPr>
          <p:sp>
            <p:nvSpPr>
              <p:cNvPr id="37923" name="Arc 35"/>
              <p:cNvSpPr>
                <a:spLocks/>
              </p:cNvSpPr>
              <p:nvPr/>
            </p:nvSpPr>
            <p:spPr bwMode="auto">
              <a:xfrm flipH="1">
                <a:off x="960" y="1152"/>
                <a:ext cx="96" cy="9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24" name="Arc 36"/>
              <p:cNvSpPr>
                <a:spLocks/>
              </p:cNvSpPr>
              <p:nvPr/>
            </p:nvSpPr>
            <p:spPr bwMode="auto">
              <a:xfrm flipH="1" flipV="1">
                <a:off x="960" y="1248"/>
                <a:ext cx="96" cy="9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7925" name="Line 37"/>
            <p:cNvSpPr>
              <a:spLocks noChangeShapeType="1"/>
            </p:cNvSpPr>
            <p:nvPr/>
          </p:nvSpPr>
          <p:spPr bwMode="auto">
            <a:xfrm rot="16920845" flipH="1">
              <a:off x="314" y="2935"/>
              <a:ext cx="1723" cy="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6" name="Line 38"/>
            <p:cNvSpPr>
              <a:spLocks noChangeShapeType="1"/>
            </p:cNvSpPr>
            <p:nvPr/>
          </p:nvSpPr>
          <p:spPr bwMode="auto">
            <a:xfrm rot="-4679155">
              <a:off x="357" y="2810"/>
              <a:ext cx="1584" cy="9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7" name="Line 39"/>
            <p:cNvSpPr>
              <a:spLocks noChangeShapeType="1"/>
            </p:cNvSpPr>
            <p:nvPr/>
          </p:nvSpPr>
          <p:spPr bwMode="auto">
            <a:xfrm rot="16920845" flipV="1">
              <a:off x="451" y="2830"/>
              <a:ext cx="1584" cy="9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8" name="Line 40"/>
            <p:cNvSpPr>
              <a:spLocks noChangeShapeType="1"/>
            </p:cNvSpPr>
            <p:nvPr/>
          </p:nvSpPr>
          <p:spPr bwMode="auto">
            <a:xfrm>
              <a:off x="944" y="3608"/>
              <a:ext cx="200" cy="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929" name="Group 41"/>
          <p:cNvGrpSpPr>
            <a:grpSpLocks/>
          </p:cNvGrpSpPr>
          <p:nvPr/>
        </p:nvGrpSpPr>
        <p:grpSpPr bwMode="auto">
          <a:xfrm rot="490763">
            <a:off x="1622425" y="3317875"/>
            <a:ext cx="579438" cy="2754313"/>
            <a:chOff x="926" y="2066"/>
            <a:chExt cx="365" cy="1735"/>
          </a:xfrm>
        </p:grpSpPr>
        <p:grpSp>
          <p:nvGrpSpPr>
            <p:cNvPr id="37930" name="Group 42"/>
            <p:cNvGrpSpPr>
              <a:grpSpLocks/>
            </p:cNvGrpSpPr>
            <p:nvPr/>
          </p:nvGrpSpPr>
          <p:grpSpPr bwMode="auto">
            <a:xfrm rot="-4679155">
              <a:off x="974" y="3593"/>
              <a:ext cx="96" cy="192"/>
              <a:chOff x="960" y="1152"/>
              <a:chExt cx="96" cy="192"/>
            </a:xfrm>
          </p:grpSpPr>
          <p:sp>
            <p:nvSpPr>
              <p:cNvPr id="37931" name="Arc 43"/>
              <p:cNvSpPr>
                <a:spLocks/>
              </p:cNvSpPr>
              <p:nvPr/>
            </p:nvSpPr>
            <p:spPr bwMode="auto">
              <a:xfrm flipH="1">
                <a:off x="960" y="1152"/>
                <a:ext cx="96" cy="9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32" name="Arc 44"/>
              <p:cNvSpPr>
                <a:spLocks/>
              </p:cNvSpPr>
              <p:nvPr/>
            </p:nvSpPr>
            <p:spPr bwMode="auto">
              <a:xfrm flipH="1" flipV="1">
                <a:off x="960" y="1248"/>
                <a:ext cx="96" cy="9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7933" name="Line 45"/>
            <p:cNvSpPr>
              <a:spLocks noChangeShapeType="1"/>
            </p:cNvSpPr>
            <p:nvPr/>
          </p:nvSpPr>
          <p:spPr bwMode="auto">
            <a:xfrm rot="16920845" flipH="1">
              <a:off x="314" y="2935"/>
              <a:ext cx="1723" cy="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4" name="Line 46"/>
            <p:cNvSpPr>
              <a:spLocks noChangeShapeType="1"/>
            </p:cNvSpPr>
            <p:nvPr/>
          </p:nvSpPr>
          <p:spPr bwMode="auto">
            <a:xfrm rot="-4679155">
              <a:off x="357" y="2810"/>
              <a:ext cx="1584" cy="9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5" name="Line 47"/>
            <p:cNvSpPr>
              <a:spLocks noChangeShapeType="1"/>
            </p:cNvSpPr>
            <p:nvPr/>
          </p:nvSpPr>
          <p:spPr bwMode="auto">
            <a:xfrm rot="16920845" flipV="1">
              <a:off x="451" y="2830"/>
              <a:ext cx="1584" cy="9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944" y="3608"/>
              <a:ext cx="200" cy="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937" name="Group 49"/>
          <p:cNvGrpSpPr>
            <a:grpSpLocks/>
          </p:cNvGrpSpPr>
          <p:nvPr/>
        </p:nvGrpSpPr>
        <p:grpSpPr bwMode="auto">
          <a:xfrm rot="2825683">
            <a:off x="4441825" y="2403476"/>
            <a:ext cx="579437" cy="2754312"/>
            <a:chOff x="926" y="2066"/>
            <a:chExt cx="365" cy="1735"/>
          </a:xfrm>
        </p:grpSpPr>
        <p:grpSp>
          <p:nvGrpSpPr>
            <p:cNvPr id="37938" name="Group 50"/>
            <p:cNvGrpSpPr>
              <a:grpSpLocks/>
            </p:cNvGrpSpPr>
            <p:nvPr/>
          </p:nvGrpSpPr>
          <p:grpSpPr bwMode="auto">
            <a:xfrm rot="-4679155">
              <a:off x="974" y="3593"/>
              <a:ext cx="96" cy="192"/>
              <a:chOff x="960" y="1152"/>
              <a:chExt cx="96" cy="192"/>
            </a:xfrm>
          </p:grpSpPr>
          <p:sp>
            <p:nvSpPr>
              <p:cNvPr id="37939" name="Arc 51"/>
              <p:cNvSpPr>
                <a:spLocks/>
              </p:cNvSpPr>
              <p:nvPr/>
            </p:nvSpPr>
            <p:spPr bwMode="auto">
              <a:xfrm flipH="1">
                <a:off x="960" y="1152"/>
                <a:ext cx="96" cy="9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40" name="Arc 52"/>
              <p:cNvSpPr>
                <a:spLocks/>
              </p:cNvSpPr>
              <p:nvPr/>
            </p:nvSpPr>
            <p:spPr bwMode="auto">
              <a:xfrm flipH="1" flipV="1">
                <a:off x="960" y="1248"/>
                <a:ext cx="96" cy="9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7941" name="Line 53"/>
            <p:cNvSpPr>
              <a:spLocks noChangeShapeType="1"/>
            </p:cNvSpPr>
            <p:nvPr/>
          </p:nvSpPr>
          <p:spPr bwMode="auto">
            <a:xfrm rot="16920845" flipH="1">
              <a:off x="314" y="2935"/>
              <a:ext cx="1723" cy="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2" name="Line 54"/>
            <p:cNvSpPr>
              <a:spLocks noChangeShapeType="1"/>
            </p:cNvSpPr>
            <p:nvPr/>
          </p:nvSpPr>
          <p:spPr bwMode="auto">
            <a:xfrm rot="-4679155">
              <a:off x="357" y="2810"/>
              <a:ext cx="1584" cy="9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3" name="Line 55"/>
            <p:cNvSpPr>
              <a:spLocks noChangeShapeType="1"/>
            </p:cNvSpPr>
            <p:nvPr/>
          </p:nvSpPr>
          <p:spPr bwMode="auto">
            <a:xfrm rot="16920845" flipV="1">
              <a:off x="451" y="2830"/>
              <a:ext cx="1584" cy="9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4" name="Line 56"/>
            <p:cNvSpPr>
              <a:spLocks noChangeShapeType="1"/>
            </p:cNvSpPr>
            <p:nvPr/>
          </p:nvSpPr>
          <p:spPr bwMode="auto">
            <a:xfrm>
              <a:off x="944" y="3608"/>
              <a:ext cx="200" cy="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945" name="Group 57"/>
          <p:cNvGrpSpPr>
            <a:grpSpLocks/>
          </p:cNvGrpSpPr>
          <p:nvPr/>
        </p:nvGrpSpPr>
        <p:grpSpPr bwMode="auto">
          <a:xfrm rot="2825683">
            <a:off x="2270125" y="3724276"/>
            <a:ext cx="579437" cy="2754312"/>
            <a:chOff x="926" y="2066"/>
            <a:chExt cx="365" cy="1735"/>
          </a:xfrm>
        </p:grpSpPr>
        <p:grpSp>
          <p:nvGrpSpPr>
            <p:cNvPr id="37946" name="Group 58"/>
            <p:cNvGrpSpPr>
              <a:grpSpLocks/>
            </p:cNvGrpSpPr>
            <p:nvPr/>
          </p:nvGrpSpPr>
          <p:grpSpPr bwMode="auto">
            <a:xfrm rot="-4679155">
              <a:off x="974" y="3593"/>
              <a:ext cx="96" cy="192"/>
              <a:chOff x="960" y="1152"/>
              <a:chExt cx="96" cy="192"/>
            </a:xfrm>
          </p:grpSpPr>
          <p:sp>
            <p:nvSpPr>
              <p:cNvPr id="37947" name="Arc 59"/>
              <p:cNvSpPr>
                <a:spLocks/>
              </p:cNvSpPr>
              <p:nvPr/>
            </p:nvSpPr>
            <p:spPr bwMode="auto">
              <a:xfrm flipH="1">
                <a:off x="960" y="1152"/>
                <a:ext cx="96" cy="9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48" name="Arc 60"/>
              <p:cNvSpPr>
                <a:spLocks/>
              </p:cNvSpPr>
              <p:nvPr/>
            </p:nvSpPr>
            <p:spPr bwMode="auto">
              <a:xfrm flipH="1" flipV="1">
                <a:off x="960" y="1248"/>
                <a:ext cx="96" cy="9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7949" name="Line 61"/>
            <p:cNvSpPr>
              <a:spLocks noChangeShapeType="1"/>
            </p:cNvSpPr>
            <p:nvPr/>
          </p:nvSpPr>
          <p:spPr bwMode="auto">
            <a:xfrm rot="16920845" flipH="1">
              <a:off x="314" y="2935"/>
              <a:ext cx="1723" cy="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50" name="Line 62"/>
            <p:cNvSpPr>
              <a:spLocks noChangeShapeType="1"/>
            </p:cNvSpPr>
            <p:nvPr/>
          </p:nvSpPr>
          <p:spPr bwMode="auto">
            <a:xfrm rot="-4679155">
              <a:off x="357" y="2810"/>
              <a:ext cx="1584" cy="9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51" name="Line 63"/>
            <p:cNvSpPr>
              <a:spLocks noChangeShapeType="1"/>
            </p:cNvSpPr>
            <p:nvPr/>
          </p:nvSpPr>
          <p:spPr bwMode="auto">
            <a:xfrm rot="16920845" flipV="1">
              <a:off x="451" y="2830"/>
              <a:ext cx="1584" cy="9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52" name="Line 64"/>
            <p:cNvSpPr>
              <a:spLocks noChangeShapeType="1"/>
            </p:cNvSpPr>
            <p:nvPr/>
          </p:nvSpPr>
          <p:spPr bwMode="auto">
            <a:xfrm>
              <a:off x="944" y="3608"/>
              <a:ext cx="200" cy="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37953" name="Object 65"/>
          <p:cNvGraphicFramePr>
            <a:graphicFrameLocks noChangeAspect="1"/>
          </p:cNvGraphicFramePr>
          <p:nvPr/>
        </p:nvGraphicFramePr>
        <p:xfrm>
          <a:off x="4006850" y="1485900"/>
          <a:ext cx="214313" cy="201613"/>
        </p:xfrm>
        <a:graphic>
          <a:graphicData uri="http://schemas.openxmlformats.org/presentationml/2006/ole">
            <p:oleObj spid="_x0000_s37953" name="Equation" r:id="rId3" imgW="215640" imgH="203040" progId="Equation.2">
              <p:embed/>
            </p:oleObj>
          </a:graphicData>
        </a:graphic>
      </p:graphicFrame>
      <p:graphicFrame>
        <p:nvGraphicFramePr>
          <p:cNvPr id="37954" name="Object 66"/>
          <p:cNvGraphicFramePr>
            <a:graphicFrameLocks noChangeAspect="1"/>
          </p:cNvGraphicFramePr>
          <p:nvPr/>
        </p:nvGraphicFramePr>
        <p:xfrm>
          <a:off x="4273550" y="1720850"/>
          <a:ext cx="315913" cy="214313"/>
        </p:xfrm>
        <a:graphic>
          <a:graphicData uri="http://schemas.openxmlformats.org/presentationml/2006/ole">
            <p:oleObj spid="_x0000_s37954" name="Equation" r:id="rId4" imgW="317160" imgH="215640" progId="Equation.2">
              <p:embed/>
            </p:oleObj>
          </a:graphicData>
        </a:graphic>
      </p:graphicFrame>
      <p:graphicFrame>
        <p:nvGraphicFramePr>
          <p:cNvPr id="37955" name="Object 67"/>
          <p:cNvGraphicFramePr>
            <a:graphicFrameLocks noChangeAspect="1"/>
          </p:cNvGraphicFramePr>
          <p:nvPr/>
        </p:nvGraphicFramePr>
        <p:xfrm>
          <a:off x="4660900" y="2000250"/>
          <a:ext cx="711200" cy="214313"/>
        </p:xfrm>
        <a:graphic>
          <a:graphicData uri="http://schemas.openxmlformats.org/presentationml/2006/ole">
            <p:oleObj spid="_x0000_s37955" name="Equation" r:id="rId5" imgW="711000" imgH="215640" progId="Equation.2">
              <p:embed/>
            </p:oleObj>
          </a:graphicData>
        </a:graphic>
      </p:graphicFrame>
      <p:graphicFrame>
        <p:nvGraphicFramePr>
          <p:cNvPr id="37956" name="Object 68"/>
          <p:cNvGraphicFramePr>
            <a:graphicFrameLocks noChangeAspect="1"/>
          </p:cNvGraphicFramePr>
          <p:nvPr/>
        </p:nvGraphicFramePr>
        <p:xfrm>
          <a:off x="5930900" y="2952750"/>
          <a:ext cx="457200" cy="315913"/>
        </p:xfrm>
        <a:graphic>
          <a:graphicData uri="http://schemas.openxmlformats.org/presentationml/2006/ole">
            <p:oleObj spid="_x0000_s37956" name="Equation" r:id="rId6" imgW="457200" imgH="317160" progId="Equation.2">
              <p:embed/>
            </p:oleObj>
          </a:graphicData>
        </a:graphic>
      </p:graphicFrame>
      <p:graphicFrame>
        <p:nvGraphicFramePr>
          <p:cNvPr id="37957" name="Object 69"/>
          <p:cNvGraphicFramePr>
            <a:graphicFrameLocks noChangeAspect="1"/>
          </p:cNvGraphicFramePr>
          <p:nvPr/>
        </p:nvGraphicFramePr>
        <p:xfrm>
          <a:off x="1638300" y="3403600"/>
          <a:ext cx="150813" cy="228600"/>
        </p:xfrm>
        <a:graphic>
          <a:graphicData uri="http://schemas.openxmlformats.org/presentationml/2006/ole">
            <p:oleObj spid="_x0000_s37957" name="Equation" r:id="rId7" imgW="152280" imgH="228600" progId="Equation.2">
              <p:embed/>
            </p:oleObj>
          </a:graphicData>
        </a:graphic>
      </p:graphicFrame>
      <p:graphicFrame>
        <p:nvGraphicFramePr>
          <p:cNvPr id="37958" name="Object 70"/>
          <p:cNvGraphicFramePr>
            <a:graphicFrameLocks noChangeAspect="1"/>
          </p:cNvGraphicFramePr>
          <p:nvPr/>
        </p:nvGraphicFramePr>
        <p:xfrm>
          <a:off x="3810000" y="4605338"/>
          <a:ext cx="404813" cy="315912"/>
        </p:xfrm>
        <a:graphic>
          <a:graphicData uri="http://schemas.openxmlformats.org/presentationml/2006/ole">
            <p:oleObj spid="_x0000_s37958" name="Equation" r:id="rId8" imgW="406080" imgH="317160" progId="Equation.2">
              <p:embed/>
            </p:oleObj>
          </a:graphicData>
        </a:graphic>
      </p:graphicFrame>
      <p:graphicFrame>
        <p:nvGraphicFramePr>
          <p:cNvPr id="37959" name="Object 71"/>
          <p:cNvGraphicFramePr>
            <a:graphicFrameLocks noChangeAspect="1"/>
          </p:cNvGraphicFramePr>
          <p:nvPr/>
        </p:nvGraphicFramePr>
        <p:xfrm>
          <a:off x="2527300" y="3695700"/>
          <a:ext cx="609600" cy="228600"/>
        </p:xfrm>
        <a:graphic>
          <a:graphicData uri="http://schemas.openxmlformats.org/presentationml/2006/ole">
            <p:oleObj spid="_x0000_s37959" name="Equation" r:id="rId9" imgW="609480" imgH="228600" progId="Equation.2">
              <p:embed/>
            </p:oleObj>
          </a:graphicData>
        </a:graphic>
      </p:graphicFrame>
      <p:graphicFrame>
        <p:nvGraphicFramePr>
          <p:cNvPr id="37960" name="Object 72"/>
          <p:cNvGraphicFramePr>
            <a:graphicFrameLocks noChangeAspect="1"/>
          </p:cNvGraphicFramePr>
          <p:nvPr/>
        </p:nvGraphicFramePr>
        <p:xfrm>
          <a:off x="3587750" y="3028950"/>
          <a:ext cx="1079500" cy="265113"/>
        </p:xfrm>
        <a:graphic>
          <a:graphicData uri="http://schemas.openxmlformats.org/presentationml/2006/ole">
            <p:oleObj spid="_x0000_s37960" name="Equation" r:id="rId10" imgW="1079280" imgH="266400" progId="Equation.2">
              <p:embed/>
            </p:oleObj>
          </a:graphicData>
        </a:graphic>
      </p:graphicFrame>
      <p:sp>
        <p:nvSpPr>
          <p:cNvPr id="37961" name="AutoShape 73"/>
          <p:cNvSpPr>
            <a:spLocks noChangeArrowheads="1"/>
          </p:cNvSpPr>
          <p:nvPr/>
        </p:nvSpPr>
        <p:spPr bwMode="auto">
          <a:xfrm rot="7907064">
            <a:off x="4318000" y="2540000"/>
            <a:ext cx="469900" cy="279400"/>
          </a:xfrm>
          <a:prstGeom prst="rightArrow">
            <a:avLst>
              <a:gd name="adj1" fmla="val 50000"/>
              <a:gd name="adj2" fmla="val 42045"/>
            </a:avLst>
          </a:prstGeom>
          <a:solidFill>
            <a:srgbClr val="FFFF6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2" name="AutoShape 74"/>
          <p:cNvSpPr>
            <a:spLocks noChangeArrowheads="1"/>
          </p:cNvSpPr>
          <p:nvPr/>
        </p:nvSpPr>
        <p:spPr bwMode="auto">
          <a:xfrm rot="8651427">
            <a:off x="3441700" y="3403600"/>
            <a:ext cx="469900" cy="279400"/>
          </a:xfrm>
          <a:prstGeom prst="rightArrow">
            <a:avLst>
              <a:gd name="adj1" fmla="val 50000"/>
              <a:gd name="adj2" fmla="val 42045"/>
            </a:avLst>
          </a:prstGeom>
          <a:solidFill>
            <a:srgbClr val="FFFF6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Jacobian:</a:t>
            </a:r>
            <a:br>
              <a:rPr lang="en-US"/>
            </a:br>
            <a:r>
              <a:rPr lang="en-US"/>
              <a:t>How do you Construct it?</a:t>
            </a:r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887413" y="1276350"/>
          <a:ext cx="6935787" cy="4330700"/>
        </p:xfrm>
        <a:graphic>
          <a:graphicData uri="http://schemas.openxmlformats.org/presentationml/2006/ole">
            <p:oleObj spid="_x0000_s38915" name="Equation" r:id="rId3" imgW="6933960" imgH="4330440" progId="Equation.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Jacobian:</a:t>
            </a:r>
            <a:br>
              <a:rPr lang="en-US"/>
            </a:br>
            <a:r>
              <a:rPr lang="en-US"/>
              <a:t>How do you Construct it?</a:t>
            </a: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1395413" y="1733550"/>
          <a:ext cx="6656387" cy="2400300"/>
        </p:xfrm>
        <a:graphic>
          <a:graphicData uri="http://schemas.openxmlformats.org/presentationml/2006/ole">
            <p:oleObj spid="_x0000_s39939" name="Equation" r:id="rId3" imgW="6654600" imgH="2400120" progId="Equation.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 of Inverse Kinematics to a Skeleton</a:t>
            </a:r>
            <a:br>
              <a:rPr lang="en-US"/>
            </a:br>
            <a:endParaRPr lang="en-US"/>
          </a:p>
        </p:txBody>
      </p:sp>
      <p:sp>
        <p:nvSpPr>
          <p:cNvPr id="40963" name="Oval 3"/>
          <p:cNvSpPr>
            <a:spLocks noChangeArrowheads="1"/>
          </p:cNvSpPr>
          <p:nvPr/>
        </p:nvSpPr>
        <p:spPr bwMode="auto">
          <a:xfrm rot="5400000">
            <a:off x="2009775" y="4752975"/>
            <a:ext cx="152400" cy="1524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Line 4"/>
          <p:cNvSpPr>
            <a:spLocks noChangeShapeType="1"/>
          </p:cNvSpPr>
          <p:nvPr/>
        </p:nvSpPr>
        <p:spPr bwMode="auto">
          <a:xfrm rot="5400000">
            <a:off x="1751013" y="5183187"/>
            <a:ext cx="762000" cy="66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Line 5"/>
          <p:cNvSpPr>
            <a:spLocks noChangeShapeType="1"/>
          </p:cNvSpPr>
          <p:nvPr/>
        </p:nvSpPr>
        <p:spPr bwMode="auto">
          <a:xfrm rot="5400000" flipV="1">
            <a:off x="1674812" y="5154613"/>
            <a:ext cx="771525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Oval 11"/>
          <p:cNvSpPr>
            <a:spLocks noChangeArrowheads="1"/>
          </p:cNvSpPr>
          <p:nvPr/>
        </p:nvSpPr>
        <p:spPr bwMode="auto">
          <a:xfrm>
            <a:off x="2778125" y="5499100"/>
            <a:ext cx="133350" cy="133350"/>
          </a:xfrm>
          <a:prstGeom prst="ellipse">
            <a:avLst/>
          </a:prstGeom>
          <a:solidFill>
            <a:srgbClr val="33CC33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>
            <a:off x="2844800" y="5499100"/>
            <a:ext cx="276225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V="1">
            <a:off x="2844800" y="5575300"/>
            <a:ext cx="276225" cy="57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1031" name="Group 71"/>
          <p:cNvGrpSpPr>
            <a:grpSpLocks/>
          </p:cNvGrpSpPr>
          <p:nvPr/>
        </p:nvGrpSpPr>
        <p:grpSpPr bwMode="auto">
          <a:xfrm>
            <a:off x="1825625" y="5489575"/>
            <a:ext cx="342900" cy="133350"/>
            <a:chOff x="1158" y="4026"/>
            <a:chExt cx="216" cy="84"/>
          </a:xfrm>
        </p:grpSpPr>
        <p:sp>
          <p:nvSpPr>
            <p:cNvPr id="40976" name="Oval 16"/>
            <p:cNvSpPr>
              <a:spLocks noChangeArrowheads="1"/>
            </p:cNvSpPr>
            <p:nvPr/>
          </p:nvSpPr>
          <p:spPr bwMode="auto">
            <a:xfrm flipH="1">
              <a:off x="1290" y="4026"/>
              <a:ext cx="84" cy="84"/>
            </a:xfrm>
            <a:prstGeom prst="ellipse">
              <a:avLst/>
            </a:prstGeom>
            <a:solidFill>
              <a:srgbClr val="33CC3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7" name="Line 17"/>
            <p:cNvSpPr>
              <a:spLocks noChangeShapeType="1"/>
            </p:cNvSpPr>
            <p:nvPr/>
          </p:nvSpPr>
          <p:spPr bwMode="auto">
            <a:xfrm flipH="1">
              <a:off x="1158" y="4026"/>
              <a:ext cx="174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8" name="Line 18"/>
            <p:cNvSpPr>
              <a:spLocks noChangeShapeType="1"/>
            </p:cNvSpPr>
            <p:nvPr/>
          </p:nvSpPr>
          <p:spPr bwMode="auto">
            <a:xfrm flipH="1" flipV="1">
              <a:off x="1158" y="4074"/>
              <a:ext cx="174" cy="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980" name="Oval 20"/>
          <p:cNvSpPr>
            <a:spLocks noChangeArrowheads="1"/>
          </p:cNvSpPr>
          <p:nvPr/>
        </p:nvSpPr>
        <p:spPr bwMode="auto">
          <a:xfrm rot="5400000">
            <a:off x="1981200" y="4019550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81" name="Line 21"/>
          <p:cNvSpPr>
            <a:spLocks noChangeShapeType="1"/>
          </p:cNvSpPr>
          <p:nvPr/>
        </p:nvSpPr>
        <p:spPr bwMode="auto">
          <a:xfrm rot="5400000">
            <a:off x="1722438" y="4449762"/>
            <a:ext cx="762000" cy="66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82" name="Line 22"/>
          <p:cNvSpPr>
            <a:spLocks noChangeShapeType="1"/>
          </p:cNvSpPr>
          <p:nvPr/>
        </p:nvSpPr>
        <p:spPr bwMode="auto">
          <a:xfrm rot="5400000" flipV="1">
            <a:off x="1646237" y="4421188"/>
            <a:ext cx="771525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84" name="Oval 24"/>
          <p:cNvSpPr>
            <a:spLocks noChangeArrowheads="1"/>
          </p:cNvSpPr>
          <p:nvPr/>
        </p:nvSpPr>
        <p:spPr bwMode="auto">
          <a:xfrm rot="5400000">
            <a:off x="2752725" y="4743450"/>
            <a:ext cx="152400" cy="1524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85" name="Line 25"/>
          <p:cNvSpPr>
            <a:spLocks noChangeShapeType="1"/>
          </p:cNvSpPr>
          <p:nvPr/>
        </p:nvSpPr>
        <p:spPr bwMode="auto">
          <a:xfrm rot="5400000">
            <a:off x="2493963" y="5173662"/>
            <a:ext cx="762000" cy="66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86" name="Line 26"/>
          <p:cNvSpPr>
            <a:spLocks noChangeShapeType="1"/>
          </p:cNvSpPr>
          <p:nvPr/>
        </p:nvSpPr>
        <p:spPr bwMode="auto">
          <a:xfrm rot="5400000" flipV="1">
            <a:off x="2417762" y="5145088"/>
            <a:ext cx="771525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88" name="Oval 28"/>
          <p:cNvSpPr>
            <a:spLocks noChangeArrowheads="1"/>
          </p:cNvSpPr>
          <p:nvPr/>
        </p:nvSpPr>
        <p:spPr bwMode="auto">
          <a:xfrm rot="5400000">
            <a:off x="2743200" y="4019550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89" name="Line 29"/>
          <p:cNvSpPr>
            <a:spLocks noChangeShapeType="1"/>
          </p:cNvSpPr>
          <p:nvPr/>
        </p:nvSpPr>
        <p:spPr bwMode="auto">
          <a:xfrm rot="5400000">
            <a:off x="2484438" y="4449762"/>
            <a:ext cx="762000" cy="66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90" name="Line 30"/>
          <p:cNvSpPr>
            <a:spLocks noChangeShapeType="1"/>
          </p:cNvSpPr>
          <p:nvPr/>
        </p:nvSpPr>
        <p:spPr bwMode="auto">
          <a:xfrm rot="5400000" flipV="1">
            <a:off x="2408237" y="4421188"/>
            <a:ext cx="771525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92" name="Oval 32"/>
          <p:cNvSpPr>
            <a:spLocks noChangeArrowheads="1"/>
          </p:cNvSpPr>
          <p:nvPr/>
        </p:nvSpPr>
        <p:spPr bwMode="auto">
          <a:xfrm rot="16200000" flipV="1">
            <a:off x="2371725" y="3987800"/>
            <a:ext cx="152400" cy="152400"/>
          </a:xfrm>
          <a:prstGeom prst="ellipse">
            <a:avLst/>
          </a:prstGeom>
          <a:solidFill>
            <a:srgbClr val="0066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93" name="Line 33"/>
          <p:cNvSpPr>
            <a:spLocks noChangeShapeType="1"/>
          </p:cNvSpPr>
          <p:nvPr/>
        </p:nvSpPr>
        <p:spPr bwMode="auto">
          <a:xfrm rot="16200000" flipV="1">
            <a:off x="2112963" y="3643312"/>
            <a:ext cx="762000" cy="66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94" name="Line 34"/>
          <p:cNvSpPr>
            <a:spLocks noChangeShapeType="1"/>
          </p:cNvSpPr>
          <p:nvPr/>
        </p:nvSpPr>
        <p:spPr bwMode="auto">
          <a:xfrm rot="-5400000">
            <a:off x="2036762" y="3662363"/>
            <a:ext cx="771525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96" name="Oval 36"/>
          <p:cNvSpPr>
            <a:spLocks noChangeArrowheads="1"/>
          </p:cNvSpPr>
          <p:nvPr/>
        </p:nvSpPr>
        <p:spPr bwMode="auto">
          <a:xfrm rot="16200000" flipV="1">
            <a:off x="2390775" y="3235325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97" name="Line 37"/>
          <p:cNvSpPr>
            <a:spLocks noChangeShapeType="1"/>
          </p:cNvSpPr>
          <p:nvPr/>
        </p:nvSpPr>
        <p:spPr bwMode="auto">
          <a:xfrm rot="16200000" flipV="1">
            <a:off x="2132013" y="2890837"/>
            <a:ext cx="762000" cy="66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98" name="Line 38"/>
          <p:cNvSpPr>
            <a:spLocks noChangeShapeType="1"/>
          </p:cNvSpPr>
          <p:nvPr/>
        </p:nvSpPr>
        <p:spPr bwMode="auto">
          <a:xfrm rot="-5400000">
            <a:off x="2055812" y="2909888"/>
            <a:ext cx="771525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0" name="Oval 40"/>
          <p:cNvSpPr>
            <a:spLocks noChangeArrowheads="1"/>
          </p:cNvSpPr>
          <p:nvPr/>
        </p:nvSpPr>
        <p:spPr bwMode="auto">
          <a:xfrm rot="10800000" flipV="1">
            <a:off x="2405063" y="2481263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1" name="Line 41"/>
          <p:cNvSpPr>
            <a:spLocks noChangeShapeType="1"/>
          </p:cNvSpPr>
          <p:nvPr/>
        </p:nvSpPr>
        <p:spPr bwMode="auto">
          <a:xfrm rot="10800000" flipV="1">
            <a:off x="1712913" y="2478088"/>
            <a:ext cx="762000" cy="66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2" name="Line 42"/>
          <p:cNvSpPr>
            <a:spLocks noChangeShapeType="1"/>
          </p:cNvSpPr>
          <p:nvPr/>
        </p:nvSpPr>
        <p:spPr bwMode="auto">
          <a:xfrm rot="10800000">
            <a:off x="1731963" y="2544763"/>
            <a:ext cx="771525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4" name="Oval 44"/>
          <p:cNvSpPr>
            <a:spLocks noChangeArrowheads="1"/>
          </p:cNvSpPr>
          <p:nvPr/>
        </p:nvSpPr>
        <p:spPr bwMode="auto">
          <a:xfrm rot="-10800000" flipH="1" flipV="1">
            <a:off x="2408238" y="2481263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5" name="Line 45"/>
          <p:cNvSpPr>
            <a:spLocks noChangeShapeType="1"/>
          </p:cNvSpPr>
          <p:nvPr/>
        </p:nvSpPr>
        <p:spPr bwMode="auto">
          <a:xfrm rot="-10800000" flipH="1" flipV="1">
            <a:off x="2490788" y="2478088"/>
            <a:ext cx="762000" cy="66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6" name="Line 46"/>
          <p:cNvSpPr>
            <a:spLocks noChangeShapeType="1"/>
          </p:cNvSpPr>
          <p:nvPr/>
        </p:nvSpPr>
        <p:spPr bwMode="auto">
          <a:xfrm rot="10800000" flipH="1">
            <a:off x="2462213" y="2544763"/>
            <a:ext cx="771525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8" name="Oval 48"/>
          <p:cNvSpPr>
            <a:spLocks noChangeArrowheads="1"/>
          </p:cNvSpPr>
          <p:nvPr/>
        </p:nvSpPr>
        <p:spPr bwMode="auto">
          <a:xfrm rot="5400000">
            <a:off x="1666875" y="3200400"/>
            <a:ext cx="152400" cy="1524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9" name="Line 49"/>
          <p:cNvSpPr>
            <a:spLocks noChangeShapeType="1"/>
          </p:cNvSpPr>
          <p:nvPr/>
        </p:nvSpPr>
        <p:spPr bwMode="auto">
          <a:xfrm rot="5400000">
            <a:off x="1408113" y="3630612"/>
            <a:ext cx="762000" cy="66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0" name="Line 50"/>
          <p:cNvSpPr>
            <a:spLocks noChangeShapeType="1"/>
          </p:cNvSpPr>
          <p:nvPr/>
        </p:nvSpPr>
        <p:spPr bwMode="auto">
          <a:xfrm rot="5400000" flipV="1">
            <a:off x="1331912" y="3602038"/>
            <a:ext cx="771525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2" name="Oval 52"/>
          <p:cNvSpPr>
            <a:spLocks noChangeArrowheads="1"/>
          </p:cNvSpPr>
          <p:nvPr/>
        </p:nvSpPr>
        <p:spPr bwMode="auto">
          <a:xfrm rot="5400000">
            <a:off x="1638300" y="2466975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3" name="Line 53"/>
          <p:cNvSpPr>
            <a:spLocks noChangeShapeType="1"/>
          </p:cNvSpPr>
          <p:nvPr/>
        </p:nvSpPr>
        <p:spPr bwMode="auto">
          <a:xfrm rot="5400000">
            <a:off x="1379538" y="2897187"/>
            <a:ext cx="762000" cy="66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4" name="Line 54"/>
          <p:cNvSpPr>
            <a:spLocks noChangeShapeType="1"/>
          </p:cNvSpPr>
          <p:nvPr/>
        </p:nvSpPr>
        <p:spPr bwMode="auto">
          <a:xfrm rot="5400000" flipV="1">
            <a:off x="1303337" y="2868613"/>
            <a:ext cx="771525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6" name="Oval 56"/>
          <p:cNvSpPr>
            <a:spLocks noChangeArrowheads="1"/>
          </p:cNvSpPr>
          <p:nvPr/>
        </p:nvSpPr>
        <p:spPr bwMode="auto">
          <a:xfrm rot="5400000">
            <a:off x="3200400" y="3200400"/>
            <a:ext cx="152400" cy="1524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7" name="Line 57"/>
          <p:cNvSpPr>
            <a:spLocks noChangeShapeType="1"/>
          </p:cNvSpPr>
          <p:nvPr/>
        </p:nvSpPr>
        <p:spPr bwMode="auto">
          <a:xfrm rot="5400000">
            <a:off x="2941638" y="3630612"/>
            <a:ext cx="762000" cy="66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8" name="Line 58"/>
          <p:cNvSpPr>
            <a:spLocks noChangeShapeType="1"/>
          </p:cNvSpPr>
          <p:nvPr/>
        </p:nvSpPr>
        <p:spPr bwMode="auto">
          <a:xfrm rot="5400000" flipV="1">
            <a:off x="2865437" y="3602038"/>
            <a:ext cx="771525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0" name="Oval 60"/>
          <p:cNvSpPr>
            <a:spLocks noChangeArrowheads="1"/>
          </p:cNvSpPr>
          <p:nvPr/>
        </p:nvSpPr>
        <p:spPr bwMode="auto">
          <a:xfrm rot="5400000">
            <a:off x="3171825" y="2466975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1" name="Line 61"/>
          <p:cNvSpPr>
            <a:spLocks noChangeShapeType="1"/>
          </p:cNvSpPr>
          <p:nvPr/>
        </p:nvSpPr>
        <p:spPr bwMode="auto">
          <a:xfrm rot="5400000">
            <a:off x="2913063" y="2897187"/>
            <a:ext cx="762000" cy="66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2" name="Line 62"/>
          <p:cNvSpPr>
            <a:spLocks noChangeShapeType="1"/>
          </p:cNvSpPr>
          <p:nvPr/>
        </p:nvSpPr>
        <p:spPr bwMode="auto">
          <a:xfrm rot="5400000" flipV="1">
            <a:off x="2836862" y="2868613"/>
            <a:ext cx="771525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5" name="Line 65"/>
          <p:cNvSpPr>
            <a:spLocks noChangeShapeType="1"/>
          </p:cNvSpPr>
          <p:nvPr/>
        </p:nvSpPr>
        <p:spPr bwMode="auto">
          <a:xfrm flipH="1">
            <a:off x="2044700" y="3984625"/>
            <a:ext cx="400050" cy="104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6" name="Line 66"/>
          <p:cNvSpPr>
            <a:spLocks noChangeShapeType="1"/>
          </p:cNvSpPr>
          <p:nvPr/>
        </p:nvSpPr>
        <p:spPr bwMode="auto">
          <a:xfrm flipH="1" flipV="1">
            <a:off x="2044700" y="4089400"/>
            <a:ext cx="400050" cy="38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7" name="Line 67"/>
          <p:cNvSpPr>
            <a:spLocks noChangeShapeType="1"/>
          </p:cNvSpPr>
          <p:nvPr/>
        </p:nvSpPr>
        <p:spPr bwMode="auto">
          <a:xfrm>
            <a:off x="2463800" y="3994150"/>
            <a:ext cx="371475" cy="85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8" name="Line 68"/>
          <p:cNvSpPr>
            <a:spLocks noChangeShapeType="1"/>
          </p:cNvSpPr>
          <p:nvPr/>
        </p:nvSpPr>
        <p:spPr bwMode="auto">
          <a:xfrm flipV="1">
            <a:off x="2444750" y="4079875"/>
            <a:ext cx="390525" cy="47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9" name="Line 69"/>
          <p:cNvSpPr>
            <a:spLocks noChangeShapeType="1"/>
          </p:cNvSpPr>
          <p:nvPr/>
        </p:nvSpPr>
        <p:spPr bwMode="auto">
          <a:xfrm flipV="1">
            <a:off x="2406650" y="2022475"/>
            <a:ext cx="9525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30" name="Line 70"/>
          <p:cNvSpPr>
            <a:spLocks noChangeShapeType="1"/>
          </p:cNvSpPr>
          <p:nvPr/>
        </p:nvSpPr>
        <p:spPr bwMode="auto">
          <a:xfrm>
            <a:off x="2511425" y="2012950"/>
            <a:ext cx="38100" cy="542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1032" name="Group 72"/>
          <p:cNvGrpSpPr>
            <a:grpSpLocks/>
          </p:cNvGrpSpPr>
          <p:nvPr/>
        </p:nvGrpSpPr>
        <p:grpSpPr bwMode="auto">
          <a:xfrm rot="-1173875">
            <a:off x="1473200" y="4022725"/>
            <a:ext cx="342900" cy="133350"/>
            <a:chOff x="1158" y="4026"/>
            <a:chExt cx="216" cy="84"/>
          </a:xfrm>
        </p:grpSpPr>
        <p:sp>
          <p:nvSpPr>
            <p:cNvPr id="41033" name="Oval 73"/>
            <p:cNvSpPr>
              <a:spLocks noChangeArrowheads="1"/>
            </p:cNvSpPr>
            <p:nvPr/>
          </p:nvSpPr>
          <p:spPr bwMode="auto">
            <a:xfrm flipH="1">
              <a:off x="1290" y="4026"/>
              <a:ext cx="84" cy="84"/>
            </a:xfrm>
            <a:prstGeom prst="ellipse">
              <a:avLst/>
            </a:prstGeom>
            <a:solidFill>
              <a:srgbClr val="33CC3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4" name="Line 74"/>
            <p:cNvSpPr>
              <a:spLocks noChangeShapeType="1"/>
            </p:cNvSpPr>
            <p:nvPr/>
          </p:nvSpPr>
          <p:spPr bwMode="auto">
            <a:xfrm flipH="1">
              <a:off x="1158" y="4026"/>
              <a:ext cx="174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5" name="Line 75"/>
            <p:cNvSpPr>
              <a:spLocks noChangeShapeType="1"/>
            </p:cNvSpPr>
            <p:nvPr/>
          </p:nvSpPr>
          <p:spPr bwMode="auto">
            <a:xfrm flipH="1" flipV="1">
              <a:off x="1158" y="4074"/>
              <a:ext cx="174" cy="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036" name="Group 76"/>
          <p:cNvGrpSpPr>
            <a:grpSpLocks/>
          </p:cNvGrpSpPr>
          <p:nvPr/>
        </p:nvGrpSpPr>
        <p:grpSpPr bwMode="auto">
          <a:xfrm rot="1173875" flipH="1">
            <a:off x="3225800" y="4032250"/>
            <a:ext cx="342900" cy="133350"/>
            <a:chOff x="1158" y="4026"/>
            <a:chExt cx="216" cy="84"/>
          </a:xfrm>
        </p:grpSpPr>
        <p:sp>
          <p:nvSpPr>
            <p:cNvPr id="41037" name="Oval 77"/>
            <p:cNvSpPr>
              <a:spLocks noChangeArrowheads="1"/>
            </p:cNvSpPr>
            <p:nvPr/>
          </p:nvSpPr>
          <p:spPr bwMode="auto">
            <a:xfrm flipH="1">
              <a:off x="1290" y="4026"/>
              <a:ext cx="84" cy="84"/>
            </a:xfrm>
            <a:prstGeom prst="ellipse">
              <a:avLst/>
            </a:prstGeom>
            <a:solidFill>
              <a:srgbClr val="33CC3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8" name="Line 78"/>
            <p:cNvSpPr>
              <a:spLocks noChangeShapeType="1"/>
            </p:cNvSpPr>
            <p:nvPr/>
          </p:nvSpPr>
          <p:spPr bwMode="auto">
            <a:xfrm flipH="1">
              <a:off x="1158" y="4026"/>
              <a:ext cx="174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9" name="Line 79"/>
            <p:cNvSpPr>
              <a:spLocks noChangeShapeType="1"/>
            </p:cNvSpPr>
            <p:nvPr/>
          </p:nvSpPr>
          <p:spPr bwMode="auto">
            <a:xfrm flipH="1" flipV="1">
              <a:off x="1158" y="4074"/>
              <a:ext cx="174" cy="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044" name="Oval 84"/>
          <p:cNvSpPr>
            <a:spLocks noChangeArrowheads="1"/>
          </p:cNvSpPr>
          <p:nvPr/>
        </p:nvSpPr>
        <p:spPr bwMode="auto">
          <a:xfrm>
            <a:off x="5273675" y="2682875"/>
            <a:ext cx="228600" cy="228600"/>
          </a:xfrm>
          <a:prstGeom prst="ellipse">
            <a:avLst/>
          </a:prstGeom>
          <a:solidFill>
            <a:srgbClr val="0066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45" name="Oval 85"/>
          <p:cNvSpPr>
            <a:spLocks noChangeArrowheads="1"/>
          </p:cNvSpPr>
          <p:nvPr/>
        </p:nvSpPr>
        <p:spPr bwMode="auto">
          <a:xfrm>
            <a:off x="5273675" y="3216275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46" name="Oval 86"/>
          <p:cNvSpPr>
            <a:spLocks noChangeArrowheads="1"/>
          </p:cNvSpPr>
          <p:nvPr/>
        </p:nvSpPr>
        <p:spPr bwMode="auto">
          <a:xfrm>
            <a:off x="5273675" y="3749675"/>
            <a:ext cx="228600" cy="228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47" name="Oval 87"/>
          <p:cNvSpPr>
            <a:spLocks noChangeArrowheads="1"/>
          </p:cNvSpPr>
          <p:nvPr/>
        </p:nvSpPr>
        <p:spPr bwMode="auto">
          <a:xfrm>
            <a:off x="5273675" y="4283075"/>
            <a:ext cx="228600" cy="228600"/>
          </a:xfrm>
          <a:prstGeom prst="ellipse">
            <a:avLst/>
          </a:prstGeom>
          <a:solidFill>
            <a:srgbClr val="33CC33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48" name="Text Box 88"/>
          <p:cNvSpPr txBox="1">
            <a:spLocks noChangeArrowheads="1"/>
          </p:cNvSpPr>
          <p:nvPr/>
        </p:nvSpPr>
        <p:spPr bwMode="auto">
          <a:xfrm>
            <a:off x="5883275" y="2606675"/>
            <a:ext cx="11874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Root node</a:t>
            </a:r>
          </a:p>
        </p:txBody>
      </p:sp>
      <p:sp>
        <p:nvSpPr>
          <p:cNvPr id="41049" name="Text Box 89"/>
          <p:cNvSpPr txBox="1">
            <a:spLocks noChangeArrowheads="1"/>
          </p:cNvSpPr>
          <p:nvPr/>
        </p:nvSpPr>
        <p:spPr bwMode="auto">
          <a:xfrm>
            <a:off x="5867400" y="3124200"/>
            <a:ext cx="120967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Base node</a:t>
            </a:r>
          </a:p>
        </p:txBody>
      </p:sp>
      <p:sp>
        <p:nvSpPr>
          <p:cNvPr id="41050" name="Text Box 90"/>
          <p:cNvSpPr txBox="1">
            <a:spLocks noChangeArrowheads="1"/>
          </p:cNvSpPr>
          <p:nvPr/>
        </p:nvSpPr>
        <p:spPr bwMode="auto">
          <a:xfrm>
            <a:off x="5867400" y="3733800"/>
            <a:ext cx="12446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Open node</a:t>
            </a:r>
          </a:p>
        </p:txBody>
      </p:sp>
      <p:sp>
        <p:nvSpPr>
          <p:cNvPr id="41051" name="Text Box 91"/>
          <p:cNvSpPr txBox="1">
            <a:spLocks noChangeArrowheads="1"/>
          </p:cNvSpPr>
          <p:nvPr/>
        </p:nvSpPr>
        <p:spPr bwMode="auto">
          <a:xfrm>
            <a:off x="5883275" y="4283075"/>
            <a:ext cx="110807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End node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Legged Animation</a:t>
            </a:r>
            <a:br>
              <a:rPr lang="en-US"/>
            </a:br>
            <a:r>
              <a:rPr lang="en-US"/>
              <a:t>Using Forward Kinematics</a:t>
            </a:r>
          </a:p>
        </p:txBody>
      </p:sp>
      <p:sp>
        <p:nvSpPr>
          <p:cNvPr id="41987" name="Oval 3"/>
          <p:cNvSpPr>
            <a:spLocks noChangeArrowheads="1"/>
          </p:cNvSpPr>
          <p:nvPr/>
        </p:nvSpPr>
        <p:spPr bwMode="auto">
          <a:xfrm>
            <a:off x="1905000" y="2362200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Oval 4"/>
          <p:cNvSpPr>
            <a:spLocks noChangeArrowheads="1"/>
          </p:cNvSpPr>
          <p:nvPr/>
        </p:nvSpPr>
        <p:spPr bwMode="auto">
          <a:xfrm>
            <a:off x="1981200" y="4419600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Oval 5"/>
          <p:cNvSpPr>
            <a:spLocks noChangeArrowheads="1"/>
          </p:cNvSpPr>
          <p:nvPr/>
        </p:nvSpPr>
        <p:spPr bwMode="auto">
          <a:xfrm>
            <a:off x="2438400" y="3352800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>
            <a:off x="1828800" y="4419600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Line 7"/>
          <p:cNvSpPr>
            <a:spLocks noChangeShapeType="1"/>
          </p:cNvSpPr>
          <p:nvPr/>
        </p:nvSpPr>
        <p:spPr bwMode="auto">
          <a:xfrm>
            <a:off x="2057400" y="2514600"/>
            <a:ext cx="4572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 flipH="1">
            <a:off x="2133600" y="3581400"/>
            <a:ext cx="3810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>
            <a:off x="2159000" y="4610100"/>
            <a:ext cx="22860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Text Box 12"/>
          <p:cNvSpPr txBox="1">
            <a:spLocks noChangeArrowheads="1"/>
          </p:cNvSpPr>
          <p:nvPr/>
        </p:nvSpPr>
        <p:spPr bwMode="auto">
          <a:xfrm>
            <a:off x="2155825" y="2206625"/>
            <a:ext cx="51117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Hip</a:t>
            </a:r>
          </a:p>
        </p:txBody>
      </p:sp>
      <p:sp>
        <p:nvSpPr>
          <p:cNvPr id="41997" name="Text Box 13"/>
          <p:cNvSpPr txBox="1">
            <a:spLocks noChangeArrowheads="1"/>
          </p:cNvSpPr>
          <p:nvPr/>
        </p:nvSpPr>
        <p:spPr bwMode="auto">
          <a:xfrm>
            <a:off x="1254125" y="2867025"/>
            <a:ext cx="769938" cy="581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Upper</a:t>
            </a:r>
          </a:p>
          <a:p>
            <a:r>
              <a:rPr lang="en-US"/>
              <a:t>Leg</a:t>
            </a:r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2740025" y="3336925"/>
            <a:ext cx="6794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Knee</a:t>
            </a:r>
          </a:p>
        </p:txBody>
      </p:sp>
      <p:sp>
        <p:nvSpPr>
          <p:cNvPr id="41999" name="Text Box 15"/>
          <p:cNvSpPr txBox="1">
            <a:spLocks noChangeArrowheads="1"/>
          </p:cNvSpPr>
          <p:nvPr/>
        </p:nvSpPr>
        <p:spPr bwMode="auto">
          <a:xfrm>
            <a:off x="2333625" y="3921125"/>
            <a:ext cx="12001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Lower Leg</a:t>
            </a:r>
          </a:p>
        </p:txBody>
      </p:sp>
      <p:sp>
        <p:nvSpPr>
          <p:cNvPr id="42000" name="Text Box 16"/>
          <p:cNvSpPr txBox="1">
            <a:spLocks noChangeArrowheads="1"/>
          </p:cNvSpPr>
          <p:nvPr/>
        </p:nvSpPr>
        <p:spPr bwMode="auto">
          <a:xfrm>
            <a:off x="1228725" y="4352925"/>
            <a:ext cx="7366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Ankle</a:t>
            </a:r>
          </a:p>
        </p:txBody>
      </p:sp>
      <p:sp>
        <p:nvSpPr>
          <p:cNvPr id="42001" name="Text Box 17"/>
          <p:cNvSpPr txBox="1">
            <a:spLocks noChangeArrowheads="1"/>
          </p:cNvSpPr>
          <p:nvPr/>
        </p:nvSpPr>
        <p:spPr bwMode="auto">
          <a:xfrm>
            <a:off x="2422525" y="4505325"/>
            <a:ext cx="6238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Foot</a:t>
            </a:r>
          </a:p>
        </p:txBody>
      </p:sp>
      <p:sp>
        <p:nvSpPr>
          <p:cNvPr id="42002" name="Text Box 18"/>
          <p:cNvSpPr txBox="1">
            <a:spLocks noChangeArrowheads="1"/>
          </p:cNvSpPr>
          <p:nvPr/>
        </p:nvSpPr>
        <p:spPr bwMode="auto">
          <a:xfrm>
            <a:off x="4225925" y="2130425"/>
            <a:ext cx="22415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Upper leg (hip rotate)</a:t>
            </a:r>
          </a:p>
        </p:txBody>
      </p:sp>
      <p:sp>
        <p:nvSpPr>
          <p:cNvPr id="42003" name="Text Box 19"/>
          <p:cNvSpPr txBox="1">
            <a:spLocks noChangeArrowheads="1"/>
          </p:cNvSpPr>
          <p:nvPr/>
        </p:nvSpPr>
        <p:spPr bwMode="auto">
          <a:xfrm>
            <a:off x="5026025" y="2638425"/>
            <a:ext cx="113347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Hip rotate</a:t>
            </a:r>
          </a:p>
        </p:txBody>
      </p:sp>
      <p:sp>
        <p:nvSpPr>
          <p:cNvPr id="42004" name="Text Box 20"/>
          <p:cNvSpPr txBox="1">
            <a:spLocks noChangeArrowheads="1"/>
          </p:cNvSpPr>
          <p:nvPr/>
        </p:nvSpPr>
        <p:spPr bwMode="auto">
          <a:xfrm>
            <a:off x="4225925" y="3349625"/>
            <a:ext cx="241141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Lower leg (knee rotate)</a:t>
            </a:r>
          </a:p>
        </p:txBody>
      </p:sp>
      <p:sp>
        <p:nvSpPr>
          <p:cNvPr id="42005" name="Text Box 21"/>
          <p:cNvSpPr txBox="1">
            <a:spLocks noChangeArrowheads="1"/>
          </p:cNvSpPr>
          <p:nvPr/>
        </p:nvSpPr>
        <p:spPr bwMode="auto">
          <a:xfrm>
            <a:off x="4924425" y="4048125"/>
            <a:ext cx="24511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Hip rotate + knee rotate</a:t>
            </a:r>
          </a:p>
        </p:txBody>
      </p:sp>
      <p:sp>
        <p:nvSpPr>
          <p:cNvPr id="42006" name="Text Box 22"/>
          <p:cNvSpPr txBox="1">
            <a:spLocks noChangeArrowheads="1"/>
          </p:cNvSpPr>
          <p:nvPr/>
        </p:nvSpPr>
        <p:spPr bwMode="auto">
          <a:xfrm>
            <a:off x="4225925" y="4683125"/>
            <a:ext cx="195897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Foot (ankle rotate)</a:t>
            </a:r>
          </a:p>
        </p:txBody>
      </p:sp>
      <p:sp>
        <p:nvSpPr>
          <p:cNvPr id="42007" name="AutoShape 23"/>
          <p:cNvSpPr>
            <a:spLocks noChangeArrowheads="1"/>
          </p:cNvSpPr>
          <p:nvPr/>
        </p:nvSpPr>
        <p:spPr bwMode="auto">
          <a:xfrm>
            <a:off x="4495800" y="2755900"/>
            <a:ext cx="266700" cy="469900"/>
          </a:xfrm>
          <a:prstGeom prst="downArrow">
            <a:avLst>
              <a:gd name="adj1" fmla="val 50000"/>
              <a:gd name="adj2" fmla="val 44048"/>
            </a:avLst>
          </a:prstGeom>
          <a:solidFill>
            <a:srgbClr val="FFFF6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8" name="AutoShape 24"/>
          <p:cNvSpPr>
            <a:spLocks noChangeArrowheads="1"/>
          </p:cNvSpPr>
          <p:nvPr/>
        </p:nvSpPr>
        <p:spPr bwMode="auto">
          <a:xfrm>
            <a:off x="4559300" y="4013200"/>
            <a:ext cx="266700" cy="469900"/>
          </a:xfrm>
          <a:prstGeom prst="downArrow">
            <a:avLst>
              <a:gd name="adj1" fmla="val 50000"/>
              <a:gd name="adj2" fmla="val 44048"/>
            </a:avLst>
          </a:prstGeom>
          <a:solidFill>
            <a:srgbClr val="FFFF6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Legged Animation</a:t>
            </a:r>
            <a:br>
              <a:rPr lang="en-US"/>
            </a:br>
            <a:r>
              <a:rPr lang="en-US"/>
              <a:t>Hip Rotation Script</a:t>
            </a:r>
          </a:p>
        </p:txBody>
      </p:sp>
      <p:pic>
        <p:nvPicPr>
          <p:cNvPr id="43012" name="Picture 4" descr="C:\WINDOWS\DESKTOP\Graphics 2\Images for session 12\walk1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7325" y="1722438"/>
            <a:ext cx="4068763" cy="3933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Legged Animation</a:t>
            </a:r>
            <a:br>
              <a:rPr lang="en-US"/>
            </a:br>
            <a:r>
              <a:rPr lang="en-US"/>
              <a:t>Knee Rotation Script</a:t>
            </a:r>
          </a:p>
        </p:txBody>
      </p:sp>
      <p:pic>
        <p:nvPicPr>
          <p:cNvPr id="44036" name="Picture 4" descr="C:\WINDOWS\DESKTOP\Graphics 2\Images for session 12\walk2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62138" y="1609725"/>
            <a:ext cx="5457825" cy="40433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Animating Articulated Structures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Articulated structure</a:t>
            </a:r>
          </a:p>
          <a:p>
            <a:pPr lvl="1"/>
            <a:r>
              <a:rPr lang="en-US"/>
              <a:t>Figure that consists of a series of rigid links connected at joints.</a:t>
            </a:r>
          </a:p>
          <a:p>
            <a:pPr lvl="1"/>
            <a:r>
              <a:rPr lang="en-US"/>
              <a:t>Joints may be:</a:t>
            </a:r>
          </a:p>
          <a:p>
            <a:pPr lvl="2"/>
            <a:r>
              <a:rPr lang="en-US"/>
              <a:t>Revolute (or rotary): only angles can vary</a:t>
            </a:r>
          </a:p>
          <a:p>
            <a:pPr lvl="2"/>
            <a:r>
              <a:rPr lang="en-US"/>
              <a:t>Prismatic: sliding joint where length of link can vary</a:t>
            </a:r>
          </a:p>
          <a:p>
            <a:r>
              <a:rPr lang="en-US"/>
              <a:t>Kinematics</a:t>
            </a:r>
          </a:p>
          <a:p>
            <a:pPr lvl="1"/>
            <a:r>
              <a:rPr lang="en-US"/>
              <a:t>Specification or study of motion independent of the underlying forces that produce the motion.  It includes all geometrical and time related properties of the motion</a:t>
            </a:r>
          </a:p>
          <a:p>
            <a:r>
              <a:rPr lang="en-US"/>
              <a:t>Degrees of freedom (DOF)</a:t>
            </a:r>
          </a:p>
          <a:p>
            <a:pPr lvl="1"/>
            <a:r>
              <a:rPr lang="en-US"/>
              <a:t>Number of independent variables necessary to specify the state of the 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Legged Animation</a:t>
            </a:r>
            <a:br>
              <a:rPr lang="en-US"/>
            </a:br>
            <a:r>
              <a:rPr lang="en-US"/>
              <a:t>Ankle Rotation Script</a:t>
            </a:r>
          </a:p>
        </p:txBody>
      </p:sp>
      <p:pic>
        <p:nvPicPr>
          <p:cNvPr id="45060" name="Picture 4" descr="C:\WINDOWS\DESKTOP\Graphics 2\Images for session 12\walk3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9450" y="1611313"/>
            <a:ext cx="5237163" cy="3724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Legged Animation</a:t>
            </a:r>
            <a:br>
              <a:rPr lang="en-US"/>
            </a:br>
            <a:r>
              <a:rPr lang="en-US"/>
              <a:t>Resulting Animation</a:t>
            </a:r>
          </a:p>
        </p:txBody>
      </p:sp>
      <p:pic>
        <p:nvPicPr>
          <p:cNvPr id="46084" name="Picture 4" descr="C:\WINDOWS\DESKTOP\Graphics 2\Images for session 12\walk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98788" y="1220788"/>
            <a:ext cx="3476625" cy="54086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Soft Object Animation</a:t>
            </a:r>
            <a:br>
              <a:rPr lang="en-US"/>
            </a:br>
            <a:r>
              <a:rPr lang="en-US"/>
              <a:t>The Basic Approaches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Deforming the polygonal representation</a:t>
            </a:r>
          </a:p>
          <a:p>
            <a:pPr lvl="1"/>
            <a:r>
              <a:rPr lang="en-US"/>
              <a:t>Move the vertices defining the polygons as a function of time</a:t>
            </a:r>
          </a:p>
          <a:p>
            <a:pPr lvl="1"/>
            <a:r>
              <a:rPr lang="en-US"/>
              <a:t>Connectivity among vertices must be taken into account</a:t>
            </a:r>
          </a:p>
          <a:p>
            <a:pPr lvl="1"/>
            <a:r>
              <a:rPr lang="en-US"/>
              <a:t>Magnitude of deformation must be relatively small (or “simple”) with respect to vertex spacing</a:t>
            </a:r>
          </a:p>
          <a:p>
            <a:pPr lvl="1"/>
            <a:r>
              <a:rPr lang="en-US"/>
              <a:t>Can cause polygon “aliasing” problems</a:t>
            </a:r>
          </a:p>
          <a:p>
            <a:pPr lvl="2"/>
            <a:r>
              <a:rPr lang="en-US"/>
              <a:t>Most noticeable when planar or near planar regions, represented with sparse vertices, are deformed</a:t>
            </a:r>
          </a:p>
          <a:p>
            <a:r>
              <a:rPr lang="en-US"/>
              <a:t>Deforming the parametric representation</a:t>
            </a:r>
          </a:p>
          <a:p>
            <a:pPr lvl="1"/>
            <a:r>
              <a:rPr lang="en-US"/>
              <a:t>Accomplished by deforming the control points</a:t>
            </a:r>
          </a:p>
          <a:p>
            <a:pPr lvl="1"/>
            <a:r>
              <a:rPr lang="en-US"/>
              <a:t>Object still “well defined”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Nonlinear Global Deformation</a:t>
            </a:r>
            <a:br>
              <a:rPr lang="en-US"/>
            </a:br>
            <a:r>
              <a:rPr lang="en-US"/>
              <a:t>Barr 1984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1838325" y="1508125"/>
            <a:ext cx="16986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Barr’s notation:</a:t>
            </a:r>
          </a:p>
        </p:txBody>
      </p:sp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3695700" y="1587500"/>
          <a:ext cx="1930400" cy="252413"/>
        </p:xfrm>
        <a:graphic>
          <a:graphicData uri="http://schemas.openxmlformats.org/presentationml/2006/ole">
            <p:oleObj spid="_x0000_s49157" name="Equation" r:id="rId3" imgW="1930320" imgH="253800" progId="Equation.2">
              <p:embed/>
            </p:oleObj>
          </a:graphicData>
        </a:graphic>
      </p:graphicFrame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2041525" y="2130425"/>
            <a:ext cx="17875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Deformed vertex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5483225" y="2130425"/>
            <a:ext cx="203517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Undeformed vertex</a:t>
            </a:r>
          </a:p>
        </p:txBody>
      </p:sp>
      <p:sp>
        <p:nvSpPr>
          <p:cNvPr id="49160" name="Line 8"/>
          <p:cNvSpPr>
            <a:spLocks noChangeShapeType="1"/>
          </p:cNvSpPr>
          <p:nvPr/>
        </p:nvSpPr>
        <p:spPr bwMode="auto">
          <a:xfrm flipV="1">
            <a:off x="3721100" y="18161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 flipV="1">
            <a:off x="5232400" y="1854200"/>
            <a:ext cx="3175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1177925" y="3590925"/>
            <a:ext cx="20145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Taper along z axis:</a:t>
            </a:r>
          </a:p>
        </p:txBody>
      </p:sp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3848100" y="3587750"/>
          <a:ext cx="1981200" cy="596900"/>
        </p:xfrm>
        <a:graphic>
          <a:graphicData uri="http://schemas.openxmlformats.org/presentationml/2006/ole">
            <p:oleObj spid="_x0000_s49163" name="Equation" r:id="rId4" imgW="1981080" imgH="596880" progId="Equation.2">
              <p:embed/>
            </p:oleObj>
          </a:graphicData>
        </a:graphic>
      </p:graphicFrame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1254125" y="4835525"/>
            <a:ext cx="167957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Axial twisting:  </a:t>
            </a:r>
          </a:p>
        </p:txBody>
      </p:sp>
      <p:graphicFrame>
        <p:nvGraphicFramePr>
          <p:cNvPr id="49165" name="Object 13"/>
          <p:cNvGraphicFramePr>
            <a:graphicFrameLocks noChangeAspect="1"/>
          </p:cNvGraphicFramePr>
          <p:nvPr/>
        </p:nvGraphicFramePr>
        <p:xfrm>
          <a:off x="3873500" y="4756150"/>
          <a:ext cx="4216400" cy="620713"/>
        </p:xfrm>
        <a:graphic>
          <a:graphicData uri="http://schemas.openxmlformats.org/presentationml/2006/ole">
            <p:oleObj spid="_x0000_s49165" name="Equation" r:id="rId5" imgW="4216320" imgH="622080" progId="Equation.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Nonlinear Global Deformation</a:t>
            </a:r>
            <a:br>
              <a:rPr lang="en-US"/>
            </a:br>
            <a:r>
              <a:rPr lang="en-US"/>
              <a:t>An Example</a:t>
            </a:r>
          </a:p>
        </p:txBody>
      </p:sp>
      <p:pic>
        <p:nvPicPr>
          <p:cNvPr id="51204" name="Picture 4" descr="C:\WINDOWS\DESKTOP\Graphics 2\Images for session 12\deform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5250" y="1277938"/>
            <a:ext cx="3352800" cy="5580062"/>
          </a:xfrm>
          <a:prstGeom prst="rect">
            <a:avLst/>
          </a:prstGeom>
          <a:noFill/>
        </p:spPr>
      </p:pic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6232525" y="1711325"/>
            <a:ext cx="13795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Undeformed</a:t>
            </a: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6270625" y="3184525"/>
            <a:ext cx="7366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Taper</a:t>
            </a: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6435725" y="4492625"/>
            <a:ext cx="7048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Twist</a:t>
            </a: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6423025" y="5800725"/>
            <a:ext cx="69056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Free Form Deformation</a:t>
            </a:r>
            <a:br>
              <a:rPr lang="en-US"/>
            </a:br>
            <a:r>
              <a:rPr lang="en-US"/>
              <a:t>(Sederburg 1986)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847725" y="1787525"/>
            <a:ext cx="41290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 tricubic Bezier hyperpatch is defined:  </a:t>
            </a:r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2184400" y="2216150"/>
          <a:ext cx="3810000" cy="647700"/>
        </p:xfrm>
        <a:graphic>
          <a:graphicData uri="http://schemas.openxmlformats.org/presentationml/2006/ole">
            <p:oleObj spid="_x0000_s52228" name="Equation" r:id="rId3" imgW="3809880" imgH="647640" progId="Equation.2">
              <p:embed/>
            </p:oleObj>
          </a:graphicData>
        </a:graphic>
      </p:graphicFrame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949325" y="3044825"/>
            <a:ext cx="6931025" cy="581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An </a:t>
            </a:r>
            <a:r>
              <a:rPr lang="en-US">
                <a:solidFill>
                  <a:srgbClr val="FF0000"/>
                </a:solidFill>
              </a:rPr>
              <a:t>FFD block</a:t>
            </a:r>
            <a:r>
              <a:rPr lang="en-US"/>
              <a:t> is a rectangular lattice of l x m x n Bezier hyperpatches,</a:t>
            </a:r>
          </a:p>
          <a:p>
            <a:r>
              <a:rPr lang="en-US"/>
              <a:t>consisting of an array of                                                   control points. </a:t>
            </a:r>
          </a:p>
        </p:txBody>
      </p:sp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3600450" y="3384550"/>
          <a:ext cx="2527300" cy="265113"/>
        </p:xfrm>
        <a:graphic>
          <a:graphicData uri="http://schemas.openxmlformats.org/presentationml/2006/ole">
            <p:oleObj spid="_x0000_s52230" name="Equation" r:id="rId4" imgW="2527200" imgH="266400" progId="Equation.2">
              <p:embed/>
            </p:oleObj>
          </a:graphicData>
        </a:graphic>
      </p:graphicFrame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2298700" y="4622800"/>
            <a:ext cx="1193800" cy="1193800"/>
          </a:xfrm>
          <a:prstGeom prst="rect">
            <a:avLst/>
          </a:prstGeom>
          <a:solidFill>
            <a:schemeClr val="accent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2430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3959225" y="5116513"/>
            <a:ext cx="29686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</a:rPr>
              <a:t>S</a:t>
            </a:r>
            <a:endParaRPr lang="en-US"/>
          </a:p>
        </p:txBody>
      </p:sp>
      <p:sp>
        <p:nvSpPr>
          <p:cNvPr id="52237" name="Text Box 13"/>
          <p:cNvSpPr txBox="1">
            <a:spLocks noChangeArrowheads="1"/>
          </p:cNvSpPr>
          <p:nvPr/>
        </p:nvSpPr>
        <p:spPr bwMode="auto">
          <a:xfrm>
            <a:off x="1857375" y="5681663"/>
            <a:ext cx="3190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</a:rPr>
              <a:t>T</a:t>
            </a:r>
          </a:p>
        </p:txBody>
      </p:sp>
      <p:sp>
        <p:nvSpPr>
          <p:cNvPr id="52238" name="Text Box 14"/>
          <p:cNvSpPr txBox="1">
            <a:spLocks noChangeArrowheads="1"/>
          </p:cNvSpPr>
          <p:nvPr/>
        </p:nvSpPr>
        <p:spPr bwMode="auto">
          <a:xfrm>
            <a:off x="3330575" y="4208463"/>
            <a:ext cx="3302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</a:rPr>
              <a:t>U</a:t>
            </a:r>
          </a:p>
        </p:txBody>
      </p:sp>
      <p:sp>
        <p:nvSpPr>
          <p:cNvPr id="52240" name="Line 16"/>
          <p:cNvSpPr>
            <a:spLocks noChangeShapeType="1"/>
          </p:cNvSpPr>
          <p:nvPr/>
        </p:nvSpPr>
        <p:spPr bwMode="auto">
          <a:xfrm flipH="1">
            <a:off x="2279650" y="4800600"/>
            <a:ext cx="1206500" cy="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47" name="Line 23"/>
          <p:cNvSpPr>
            <a:spLocks noChangeShapeType="1"/>
          </p:cNvSpPr>
          <p:nvPr/>
        </p:nvSpPr>
        <p:spPr bwMode="auto">
          <a:xfrm flipH="1">
            <a:off x="2279650" y="4965700"/>
            <a:ext cx="1206500" cy="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48" name="Line 24"/>
          <p:cNvSpPr>
            <a:spLocks noChangeShapeType="1"/>
          </p:cNvSpPr>
          <p:nvPr/>
        </p:nvSpPr>
        <p:spPr bwMode="auto">
          <a:xfrm flipH="1">
            <a:off x="2279650" y="5130800"/>
            <a:ext cx="1206500" cy="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49" name="Line 25"/>
          <p:cNvSpPr>
            <a:spLocks noChangeShapeType="1"/>
          </p:cNvSpPr>
          <p:nvPr/>
        </p:nvSpPr>
        <p:spPr bwMode="auto">
          <a:xfrm flipH="1">
            <a:off x="2279650" y="5295900"/>
            <a:ext cx="1206500" cy="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50" name="Line 26"/>
          <p:cNvSpPr>
            <a:spLocks noChangeShapeType="1"/>
          </p:cNvSpPr>
          <p:nvPr/>
        </p:nvSpPr>
        <p:spPr bwMode="auto">
          <a:xfrm flipH="1">
            <a:off x="2279650" y="5461000"/>
            <a:ext cx="1206500" cy="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51" name="Line 27"/>
          <p:cNvSpPr>
            <a:spLocks noChangeShapeType="1"/>
          </p:cNvSpPr>
          <p:nvPr/>
        </p:nvSpPr>
        <p:spPr bwMode="auto">
          <a:xfrm flipH="1">
            <a:off x="2279650" y="5626100"/>
            <a:ext cx="1206500" cy="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53" name="Line 29"/>
          <p:cNvSpPr>
            <a:spLocks noChangeShapeType="1"/>
          </p:cNvSpPr>
          <p:nvPr/>
        </p:nvSpPr>
        <p:spPr bwMode="auto">
          <a:xfrm>
            <a:off x="2470150" y="4616450"/>
            <a:ext cx="0" cy="120015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54" name="Line 30"/>
          <p:cNvSpPr>
            <a:spLocks noChangeShapeType="1"/>
          </p:cNvSpPr>
          <p:nvPr/>
        </p:nvSpPr>
        <p:spPr bwMode="auto">
          <a:xfrm>
            <a:off x="2635250" y="4616450"/>
            <a:ext cx="0" cy="120015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55" name="Line 31"/>
          <p:cNvSpPr>
            <a:spLocks noChangeShapeType="1"/>
          </p:cNvSpPr>
          <p:nvPr/>
        </p:nvSpPr>
        <p:spPr bwMode="auto">
          <a:xfrm>
            <a:off x="2800350" y="4616450"/>
            <a:ext cx="0" cy="120015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56" name="Line 32"/>
          <p:cNvSpPr>
            <a:spLocks noChangeShapeType="1"/>
          </p:cNvSpPr>
          <p:nvPr/>
        </p:nvSpPr>
        <p:spPr bwMode="auto">
          <a:xfrm>
            <a:off x="2965450" y="4616450"/>
            <a:ext cx="0" cy="120015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57" name="Line 33"/>
          <p:cNvSpPr>
            <a:spLocks noChangeShapeType="1"/>
          </p:cNvSpPr>
          <p:nvPr/>
        </p:nvSpPr>
        <p:spPr bwMode="auto">
          <a:xfrm>
            <a:off x="3130550" y="4616450"/>
            <a:ext cx="0" cy="120015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58" name="Line 34"/>
          <p:cNvSpPr>
            <a:spLocks noChangeShapeType="1"/>
          </p:cNvSpPr>
          <p:nvPr/>
        </p:nvSpPr>
        <p:spPr bwMode="auto">
          <a:xfrm>
            <a:off x="3295650" y="4616450"/>
            <a:ext cx="0" cy="120015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59" name="Line 35"/>
          <p:cNvSpPr>
            <a:spLocks noChangeShapeType="1"/>
          </p:cNvSpPr>
          <p:nvPr/>
        </p:nvSpPr>
        <p:spPr bwMode="auto">
          <a:xfrm>
            <a:off x="3581400" y="4533900"/>
            <a:ext cx="0" cy="120015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60" name="Line 36"/>
          <p:cNvSpPr>
            <a:spLocks noChangeShapeType="1"/>
          </p:cNvSpPr>
          <p:nvPr/>
        </p:nvSpPr>
        <p:spPr bwMode="auto">
          <a:xfrm>
            <a:off x="3663950" y="4451350"/>
            <a:ext cx="0" cy="120015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61" name="Line 37"/>
          <p:cNvSpPr>
            <a:spLocks noChangeShapeType="1"/>
          </p:cNvSpPr>
          <p:nvPr/>
        </p:nvSpPr>
        <p:spPr bwMode="auto">
          <a:xfrm>
            <a:off x="3752850" y="4362450"/>
            <a:ext cx="0" cy="120015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62" name="Line 38"/>
          <p:cNvSpPr>
            <a:spLocks noChangeShapeType="1"/>
          </p:cNvSpPr>
          <p:nvPr/>
        </p:nvSpPr>
        <p:spPr bwMode="auto">
          <a:xfrm>
            <a:off x="3848100" y="4267200"/>
            <a:ext cx="0" cy="120015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64" name="Line 40"/>
          <p:cNvSpPr>
            <a:spLocks noChangeShapeType="1"/>
          </p:cNvSpPr>
          <p:nvPr/>
        </p:nvSpPr>
        <p:spPr bwMode="auto">
          <a:xfrm flipV="1">
            <a:off x="3479800" y="4324350"/>
            <a:ext cx="463550" cy="47625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65" name="Line 41"/>
          <p:cNvSpPr>
            <a:spLocks noChangeShapeType="1"/>
          </p:cNvSpPr>
          <p:nvPr/>
        </p:nvSpPr>
        <p:spPr bwMode="auto">
          <a:xfrm flipV="1">
            <a:off x="3486150" y="4508500"/>
            <a:ext cx="450850" cy="45720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66" name="Line 42"/>
          <p:cNvSpPr>
            <a:spLocks noChangeShapeType="1"/>
          </p:cNvSpPr>
          <p:nvPr/>
        </p:nvSpPr>
        <p:spPr bwMode="auto">
          <a:xfrm flipV="1">
            <a:off x="3492500" y="4679950"/>
            <a:ext cx="450850" cy="45085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67" name="Line 43"/>
          <p:cNvSpPr>
            <a:spLocks noChangeShapeType="1"/>
          </p:cNvSpPr>
          <p:nvPr/>
        </p:nvSpPr>
        <p:spPr bwMode="auto">
          <a:xfrm flipV="1">
            <a:off x="3498850" y="4851400"/>
            <a:ext cx="444500" cy="44450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68" name="Line 44"/>
          <p:cNvSpPr>
            <a:spLocks noChangeShapeType="1"/>
          </p:cNvSpPr>
          <p:nvPr/>
        </p:nvSpPr>
        <p:spPr bwMode="auto">
          <a:xfrm flipV="1">
            <a:off x="3505200" y="5022850"/>
            <a:ext cx="438150" cy="43815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69" name="Line 45"/>
          <p:cNvSpPr>
            <a:spLocks noChangeShapeType="1"/>
          </p:cNvSpPr>
          <p:nvPr/>
        </p:nvSpPr>
        <p:spPr bwMode="auto">
          <a:xfrm flipV="1">
            <a:off x="3511550" y="5194300"/>
            <a:ext cx="425450" cy="43180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 flipH="1">
            <a:off x="2305050" y="5810250"/>
            <a:ext cx="1187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32" name="Line 8"/>
          <p:cNvSpPr>
            <a:spLocks noChangeShapeType="1"/>
          </p:cNvSpPr>
          <p:nvPr/>
        </p:nvSpPr>
        <p:spPr bwMode="auto">
          <a:xfrm flipV="1">
            <a:off x="3486150" y="4616450"/>
            <a:ext cx="0" cy="1200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 flipV="1">
            <a:off x="3492500" y="5365750"/>
            <a:ext cx="444500" cy="444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2270" name="Object 46"/>
          <p:cNvGraphicFramePr>
            <a:graphicFrameLocks noChangeAspect="1"/>
          </p:cNvGraphicFramePr>
          <p:nvPr/>
        </p:nvGraphicFramePr>
        <p:xfrm>
          <a:off x="3448050" y="5835650"/>
          <a:ext cx="290513" cy="290513"/>
        </p:xfrm>
        <a:graphic>
          <a:graphicData uri="http://schemas.openxmlformats.org/presentationml/2006/ole">
            <p:oleObj spid="_x0000_s52270" name="Equation" r:id="rId5" imgW="291960" imgH="291960" progId="Equation.2">
              <p:embed/>
            </p:oleObj>
          </a:graphicData>
        </a:graphic>
      </p:graphicFrame>
      <p:graphicFrame>
        <p:nvGraphicFramePr>
          <p:cNvPr id="52271" name="Object 47"/>
          <p:cNvGraphicFramePr>
            <a:graphicFrameLocks noChangeAspect="1"/>
          </p:cNvGraphicFramePr>
          <p:nvPr/>
        </p:nvGraphicFramePr>
        <p:xfrm>
          <a:off x="4876800" y="4857750"/>
          <a:ext cx="2768600" cy="620713"/>
        </p:xfrm>
        <a:graphic>
          <a:graphicData uri="http://schemas.openxmlformats.org/presentationml/2006/ole">
            <p:oleObj spid="_x0000_s52271" name="Equation" r:id="rId6" imgW="2768400" imgH="622080" progId="Equation.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Free Form Deformation</a:t>
            </a:r>
            <a:br>
              <a:rPr lang="en-US"/>
            </a:br>
            <a:r>
              <a:rPr lang="en-US"/>
              <a:t>The Algorithm</a:t>
            </a: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1317625" y="1851025"/>
            <a:ext cx="6242050" cy="1069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1.  Determine the positions of the vertices in </a:t>
            </a:r>
            <a:r>
              <a:rPr lang="en-US">
                <a:solidFill>
                  <a:srgbClr val="FF0000"/>
                </a:solidFill>
              </a:rPr>
              <a:t>lattice space</a:t>
            </a:r>
            <a:r>
              <a:rPr lang="en-US"/>
              <a:t>.</a:t>
            </a:r>
          </a:p>
          <a:p>
            <a:endParaRPr lang="en-US"/>
          </a:p>
          <a:p>
            <a:r>
              <a:rPr lang="en-US"/>
              <a:t>2.  Deform the FFD block.  This is accomplished by moving the</a:t>
            </a:r>
          </a:p>
          <a:p>
            <a:r>
              <a:rPr lang="en-US"/>
              <a:t>     control points.  The control points are initially located at:</a:t>
            </a:r>
          </a:p>
        </p:txBody>
      </p:sp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2914650" y="2952750"/>
          <a:ext cx="3314700" cy="952500"/>
        </p:xfrm>
        <a:graphic>
          <a:graphicData uri="http://schemas.openxmlformats.org/presentationml/2006/ole">
            <p:oleObj spid="_x0000_s53252" name="Equation" r:id="rId3" imgW="3314520" imgH="952200" progId="Equation.2">
              <p:embed/>
            </p:oleObj>
          </a:graphicData>
        </a:graphic>
      </p:graphicFrame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1381125" y="4048125"/>
            <a:ext cx="7119938" cy="1558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3.  Determine the deformed position of the vertices</a:t>
            </a:r>
          </a:p>
          <a:p>
            <a:r>
              <a:rPr lang="en-US"/>
              <a:t>       -  Given the lattice space coordinates of the vertices, find the</a:t>
            </a:r>
          </a:p>
          <a:p>
            <a:r>
              <a:rPr lang="en-US"/>
              <a:t>           relevant hyperpatch</a:t>
            </a:r>
          </a:p>
          <a:p>
            <a:r>
              <a:rPr lang="en-US"/>
              <a:t>       -  convert </a:t>
            </a:r>
            <a:r>
              <a:rPr lang="en-US" b="0" i="1">
                <a:latin typeface="Times New Roman" pitchFamily="18" charset="0"/>
              </a:rPr>
              <a:t>(s,t,u)</a:t>
            </a:r>
            <a:r>
              <a:rPr lang="en-US"/>
              <a:t> to the local parameter coordinate of the hyperpatch,</a:t>
            </a:r>
          </a:p>
          <a:p>
            <a:r>
              <a:rPr lang="en-US"/>
              <a:t>           </a:t>
            </a:r>
            <a:r>
              <a:rPr lang="en-US" b="0" i="1">
                <a:latin typeface="Times New Roman" pitchFamily="18" charset="0"/>
              </a:rPr>
              <a:t>(u,v,w)</a:t>
            </a:r>
          </a:p>
          <a:p>
            <a:r>
              <a:rPr lang="en-US" b="0" i="1">
                <a:latin typeface="Times New Roman" pitchFamily="18" charset="0"/>
              </a:rPr>
              <a:t>        </a:t>
            </a:r>
            <a:r>
              <a:rPr lang="en-US"/>
              <a:t>-  Evaluate the position using:</a:t>
            </a:r>
          </a:p>
        </p:txBody>
      </p:sp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2552700" y="5721350"/>
          <a:ext cx="3810000" cy="647700"/>
        </p:xfrm>
        <a:graphic>
          <a:graphicData uri="http://schemas.openxmlformats.org/presentationml/2006/ole">
            <p:oleObj spid="_x0000_s53255" name="Equation" r:id="rId4" imgW="3809880" imgH="647640" progId="Equation.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Animating the Deformation:</a:t>
            </a:r>
            <a:br>
              <a:rPr lang="en-US"/>
            </a:br>
            <a:r>
              <a:rPr lang="en-US"/>
              <a:t>Factor Curves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Extension of the concept of weighted transformation introduced by Barr</a:t>
            </a:r>
          </a:p>
          <a:p>
            <a:r>
              <a:rPr lang="en-US"/>
              <a:t>Animator breaks down the problem of animating a deformation into two components:</a:t>
            </a:r>
          </a:p>
          <a:p>
            <a:pPr lvl="1"/>
            <a:r>
              <a:rPr lang="en-US"/>
              <a:t>A set of transformations that can accomplish the range of deformation required along with a parameterization of these transformations</a:t>
            </a:r>
          </a:p>
          <a:p>
            <a:pPr lvl="1"/>
            <a:r>
              <a:rPr lang="en-US"/>
              <a:t>A set of factor curves in both space and time that modify the parameters of the deforming transformation according to where and when they are applied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9" name="Picture 5" descr="C:\WINDOWS\DESKTOP\Graphics 2\Images for session 12\factors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600" y="1057275"/>
            <a:ext cx="7391400" cy="5276850"/>
          </a:xfrm>
          <a:prstGeom prst="rect">
            <a:avLst/>
          </a:prstGeom>
          <a:noFill/>
        </p:spPr>
      </p:pic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Factor Curves:</a:t>
            </a:r>
            <a:br>
              <a:rPr lang="en-US"/>
            </a:br>
            <a:r>
              <a:rPr lang="en-US"/>
              <a:t>An Example</a:t>
            </a:r>
          </a:p>
        </p:txBody>
      </p:sp>
      <p:graphicFrame>
        <p:nvGraphicFramePr>
          <p:cNvPr id="64512" name="Object 0"/>
          <p:cNvGraphicFramePr>
            <a:graphicFrameLocks noChangeAspect="1"/>
          </p:cNvGraphicFramePr>
          <p:nvPr/>
        </p:nvGraphicFramePr>
        <p:xfrm>
          <a:off x="4502150" y="488950"/>
          <a:ext cx="1714500" cy="290513"/>
        </p:xfrm>
        <a:graphic>
          <a:graphicData uri="http://schemas.openxmlformats.org/presentationml/2006/ole">
            <p:oleObj spid="_x0000_s64512" name="Equation" r:id="rId4" imgW="1714320" imgH="291960" progId="Equation.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Factor Curves:</a:t>
            </a:r>
            <a:br>
              <a:rPr lang="en-US"/>
            </a:br>
            <a:r>
              <a:rPr lang="en-US"/>
              <a:t>An Example: the Animated Spoon</a:t>
            </a:r>
          </a:p>
        </p:txBody>
      </p:sp>
      <p:pic>
        <p:nvPicPr>
          <p:cNvPr id="58372" name="Picture 4" descr="C:\WINDOWS\DESKTOP\Graphics 2\Images for session 12\spo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40175" y="1100138"/>
            <a:ext cx="1574800" cy="5605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Animating Articulated Structures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State vector</a:t>
            </a:r>
          </a:p>
          <a:p>
            <a:pPr lvl="1"/>
            <a:r>
              <a:rPr lang="en-US"/>
              <a:t>Vector of all possible configurations of an articulated structure.  </a:t>
            </a:r>
          </a:p>
          <a:p>
            <a:pPr lvl="1"/>
            <a:r>
              <a:rPr lang="en-US"/>
              <a:t>A set of independent parameters defining the positions and orientations, and rotations of all joints constituting the figure forms a basis of the state space.  </a:t>
            </a:r>
          </a:p>
          <a:p>
            <a:pPr lvl="1"/>
            <a:r>
              <a:rPr lang="en-US"/>
              <a:t>The dimension of the state space = DOF of structure </a:t>
            </a:r>
          </a:p>
          <a:p>
            <a:r>
              <a:rPr lang="en-US"/>
              <a:t>End effector</a:t>
            </a:r>
          </a:p>
          <a:p>
            <a:pPr lvl="1"/>
            <a:r>
              <a:rPr lang="en-US"/>
              <a:t>Free end of the chain of links</a:t>
            </a:r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2590800" y="1447800"/>
          <a:ext cx="1625600" cy="290513"/>
        </p:xfrm>
        <a:graphic>
          <a:graphicData uri="http://schemas.openxmlformats.org/presentationml/2006/ole">
            <p:oleObj spid="_x0000_s27652" name="Equation" r:id="rId3" imgW="1625400" imgH="291960" progId="Equation.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Forward vs. Inverse Kinematics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066800" y="1600200"/>
            <a:ext cx="26939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u="sng"/>
              <a:t>Forward Kinematics</a:t>
            </a:r>
            <a:r>
              <a:rPr lang="en-US" sz="2000"/>
              <a:t>:</a:t>
            </a:r>
          </a:p>
        </p:txBody>
      </p:sp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1905000" y="2057400"/>
          <a:ext cx="914400" cy="265113"/>
        </p:xfrm>
        <a:graphic>
          <a:graphicData uri="http://schemas.openxmlformats.org/presentationml/2006/ole">
            <p:oleObj spid="_x0000_s28677" name="Equation" r:id="rId3" imgW="914400" imgH="266400" progId="Equation.2">
              <p:embed/>
            </p:oleObj>
          </a:graphicData>
        </a:graphic>
      </p:graphicFrame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1812925" y="2449513"/>
            <a:ext cx="6330950" cy="946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The motion of all </a:t>
            </a:r>
            <a:r>
              <a:rPr lang="en-US" sz="2000"/>
              <a:t>joints</a:t>
            </a:r>
            <a:r>
              <a:rPr lang="en-US" sz="1800"/>
              <a:t> is specified explicitly by the </a:t>
            </a:r>
          </a:p>
          <a:p>
            <a:r>
              <a:rPr lang="en-US" sz="1800"/>
              <a:t>animator.  The motion of the end effector is the </a:t>
            </a:r>
          </a:p>
          <a:p>
            <a:r>
              <a:rPr lang="en-US" sz="1800"/>
              <a:t>accumulation of all motions that lead to the end effector.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1143000" y="3937000"/>
            <a:ext cx="258127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u="sng"/>
              <a:t>Inverse Kinematics</a:t>
            </a:r>
            <a:r>
              <a:rPr lang="en-US" sz="2000"/>
              <a:t>:</a:t>
            </a:r>
            <a:endParaRPr lang="en-US" sz="2000" u="sng"/>
          </a:p>
        </p:txBody>
      </p:sp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1920875" y="4440238"/>
          <a:ext cx="1066800" cy="303212"/>
        </p:xfrm>
        <a:graphic>
          <a:graphicData uri="http://schemas.openxmlformats.org/presentationml/2006/ole">
            <p:oleObj spid="_x0000_s28680" name="Equation" r:id="rId4" imgW="1066680" imgH="304560" progId="Equation.2">
              <p:embed/>
            </p:oleObj>
          </a:graphicData>
        </a:graphic>
      </p:graphicFrame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1905000" y="4876800"/>
            <a:ext cx="6851650" cy="915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The animator defines the position of end effectors only.  </a:t>
            </a:r>
          </a:p>
          <a:p>
            <a:r>
              <a:rPr lang="en-US" sz="1800"/>
              <a:t>Inverse kinematics solves for the position and the orientation</a:t>
            </a:r>
          </a:p>
          <a:p>
            <a:r>
              <a:rPr lang="en-US" sz="1800"/>
              <a:t>of all joints in the link hierarchy that lead to the end effector.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Simple 2-Link Articulated Structure</a:t>
            </a:r>
            <a:br>
              <a:rPr lang="en-US"/>
            </a:br>
            <a:endParaRPr lang="en-US"/>
          </a:p>
        </p:txBody>
      </p:sp>
      <p:grpSp>
        <p:nvGrpSpPr>
          <p:cNvPr id="29701" name="Group 5"/>
          <p:cNvGrpSpPr>
            <a:grpSpLocks/>
          </p:cNvGrpSpPr>
          <p:nvPr/>
        </p:nvGrpSpPr>
        <p:grpSpPr bwMode="auto">
          <a:xfrm rot="-3377062">
            <a:off x="2679700" y="3603625"/>
            <a:ext cx="152400" cy="304800"/>
            <a:chOff x="960" y="1152"/>
            <a:chExt cx="96" cy="192"/>
          </a:xfrm>
        </p:grpSpPr>
        <p:sp>
          <p:nvSpPr>
            <p:cNvPr id="29699" name="Arc 3"/>
            <p:cNvSpPr>
              <a:spLocks/>
            </p:cNvSpPr>
            <p:nvPr/>
          </p:nvSpPr>
          <p:spPr bwMode="auto">
            <a:xfrm flipH="1">
              <a:off x="960" y="1152"/>
              <a:ext cx="96" cy="9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0" name="Arc 4"/>
            <p:cNvSpPr>
              <a:spLocks/>
            </p:cNvSpPr>
            <p:nvPr/>
          </p:nvSpPr>
          <p:spPr bwMode="auto">
            <a:xfrm flipH="1" flipV="1">
              <a:off x="960" y="1248"/>
              <a:ext cx="96" cy="9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702" name="Line 6"/>
          <p:cNvSpPr>
            <a:spLocks noChangeShapeType="1"/>
          </p:cNvSpPr>
          <p:nvPr/>
        </p:nvSpPr>
        <p:spPr bwMode="auto">
          <a:xfrm rot="-3377062">
            <a:off x="1874838" y="2393950"/>
            <a:ext cx="3581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 rot="-3377062">
            <a:off x="2174875" y="2528888"/>
            <a:ext cx="2514600" cy="152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 rot="18222938" flipV="1">
            <a:off x="2301875" y="2613025"/>
            <a:ext cx="2514600" cy="152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 rot="-3377062">
            <a:off x="2798763" y="3463925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9708" name="Group 12"/>
          <p:cNvGrpSpPr>
            <a:grpSpLocks/>
          </p:cNvGrpSpPr>
          <p:nvPr/>
        </p:nvGrpSpPr>
        <p:grpSpPr bwMode="auto">
          <a:xfrm rot="1803558">
            <a:off x="4083050" y="1395413"/>
            <a:ext cx="152400" cy="304800"/>
            <a:chOff x="960" y="1152"/>
            <a:chExt cx="96" cy="192"/>
          </a:xfrm>
        </p:grpSpPr>
        <p:sp>
          <p:nvSpPr>
            <p:cNvPr id="29709" name="Arc 13"/>
            <p:cNvSpPr>
              <a:spLocks/>
            </p:cNvSpPr>
            <p:nvPr/>
          </p:nvSpPr>
          <p:spPr bwMode="auto">
            <a:xfrm flipH="1">
              <a:off x="960" y="1152"/>
              <a:ext cx="96" cy="9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0" name="Arc 14"/>
            <p:cNvSpPr>
              <a:spLocks/>
            </p:cNvSpPr>
            <p:nvPr/>
          </p:nvSpPr>
          <p:spPr bwMode="auto">
            <a:xfrm flipH="1" flipV="1">
              <a:off x="960" y="1248"/>
              <a:ext cx="96" cy="9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711" name="Line 15"/>
          <p:cNvSpPr>
            <a:spLocks noChangeShapeType="1"/>
          </p:cNvSpPr>
          <p:nvPr/>
        </p:nvSpPr>
        <p:spPr bwMode="auto">
          <a:xfrm rot="1803558">
            <a:off x="3822700" y="2235200"/>
            <a:ext cx="30480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rot="1803558">
            <a:off x="4094163" y="2073275"/>
            <a:ext cx="2514600" cy="152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rot="1803558" flipV="1">
            <a:off x="4017963" y="2205038"/>
            <a:ext cx="2514600" cy="152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rot="1803558">
            <a:off x="4224338" y="1357313"/>
            <a:ext cx="0" cy="457200"/>
          </a:xfrm>
          <a:prstGeom prst="line">
            <a:avLst/>
          </a:prstGeom>
          <a:noFill/>
          <a:ln w="12700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Freeform 21"/>
          <p:cNvSpPr>
            <a:spLocks/>
          </p:cNvSpPr>
          <p:nvPr/>
        </p:nvSpPr>
        <p:spPr bwMode="auto">
          <a:xfrm>
            <a:off x="3863975" y="1239838"/>
            <a:ext cx="644525" cy="698500"/>
          </a:xfrm>
          <a:custGeom>
            <a:avLst/>
            <a:gdLst/>
            <a:ahLst/>
            <a:cxnLst>
              <a:cxn ang="0">
                <a:pos x="338" y="35"/>
              </a:cxn>
              <a:cxn ang="0">
                <a:pos x="258" y="3"/>
              </a:cxn>
              <a:cxn ang="0">
                <a:pos x="134" y="15"/>
              </a:cxn>
              <a:cxn ang="0">
                <a:pos x="54" y="79"/>
              </a:cxn>
              <a:cxn ang="0">
                <a:pos x="2" y="211"/>
              </a:cxn>
              <a:cxn ang="0">
                <a:pos x="42" y="351"/>
              </a:cxn>
              <a:cxn ang="0">
                <a:pos x="154" y="427"/>
              </a:cxn>
              <a:cxn ang="0">
                <a:pos x="286" y="423"/>
              </a:cxn>
              <a:cxn ang="0">
                <a:pos x="406" y="323"/>
              </a:cxn>
            </a:cxnLst>
            <a:rect l="0" t="0" r="r" b="b"/>
            <a:pathLst>
              <a:path w="406" h="440">
                <a:moveTo>
                  <a:pt x="338" y="35"/>
                </a:moveTo>
                <a:cubicBezTo>
                  <a:pt x="315" y="20"/>
                  <a:pt x="292" y="6"/>
                  <a:pt x="258" y="3"/>
                </a:cubicBezTo>
                <a:cubicBezTo>
                  <a:pt x="224" y="0"/>
                  <a:pt x="168" y="2"/>
                  <a:pt x="134" y="15"/>
                </a:cubicBezTo>
                <a:cubicBezTo>
                  <a:pt x="100" y="28"/>
                  <a:pt x="76" y="46"/>
                  <a:pt x="54" y="79"/>
                </a:cubicBezTo>
                <a:cubicBezTo>
                  <a:pt x="32" y="112"/>
                  <a:pt x="4" y="166"/>
                  <a:pt x="2" y="211"/>
                </a:cubicBezTo>
                <a:cubicBezTo>
                  <a:pt x="0" y="256"/>
                  <a:pt x="17" y="315"/>
                  <a:pt x="42" y="351"/>
                </a:cubicBezTo>
                <a:cubicBezTo>
                  <a:pt x="67" y="387"/>
                  <a:pt x="113" y="415"/>
                  <a:pt x="154" y="427"/>
                </a:cubicBezTo>
                <a:cubicBezTo>
                  <a:pt x="195" y="439"/>
                  <a:pt x="244" y="440"/>
                  <a:pt x="286" y="423"/>
                </a:cubicBezTo>
                <a:cubicBezTo>
                  <a:pt x="328" y="406"/>
                  <a:pt x="386" y="339"/>
                  <a:pt x="406" y="323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>
            <a:off x="2165350" y="3702050"/>
            <a:ext cx="15367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Freeform 25"/>
          <p:cNvSpPr>
            <a:spLocks/>
          </p:cNvSpPr>
          <p:nvPr/>
        </p:nvSpPr>
        <p:spPr bwMode="auto">
          <a:xfrm>
            <a:off x="2971800" y="3422650"/>
            <a:ext cx="133350" cy="279400"/>
          </a:xfrm>
          <a:custGeom>
            <a:avLst/>
            <a:gdLst/>
            <a:ahLst/>
            <a:cxnLst>
              <a:cxn ang="0">
                <a:pos x="84" y="176"/>
              </a:cxn>
              <a:cxn ang="0">
                <a:pos x="76" y="92"/>
              </a:cxn>
              <a:cxn ang="0">
                <a:pos x="44" y="40"/>
              </a:cxn>
              <a:cxn ang="0">
                <a:pos x="0" y="0"/>
              </a:cxn>
            </a:cxnLst>
            <a:rect l="0" t="0" r="r" b="b"/>
            <a:pathLst>
              <a:path w="84" h="176">
                <a:moveTo>
                  <a:pt x="84" y="176"/>
                </a:moveTo>
                <a:cubicBezTo>
                  <a:pt x="83" y="145"/>
                  <a:pt x="83" y="115"/>
                  <a:pt x="76" y="92"/>
                </a:cubicBezTo>
                <a:cubicBezTo>
                  <a:pt x="69" y="69"/>
                  <a:pt x="57" y="55"/>
                  <a:pt x="44" y="40"/>
                </a:cubicBezTo>
                <a:cubicBezTo>
                  <a:pt x="31" y="25"/>
                  <a:pt x="15" y="12"/>
                  <a:pt x="0" y="0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1440" name="Object 0"/>
          <p:cNvGraphicFramePr>
            <a:graphicFrameLocks noChangeAspect="1"/>
          </p:cNvGraphicFramePr>
          <p:nvPr/>
        </p:nvGraphicFramePr>
        <p:xfrm>
          <a:off x="6029325" y="3013075"/>
          <a:ext cx="711200" cy="252413"/>
        </p:xfrm>
        <a:graphic>
          <a:graphicData uri="http://schemas.openxmlformats.org/presentationml/2006/ole">
            <p:oleObj spid="_x0000_s61440" name="Equation" r:id="rId3" imgW="711000" imgH="253800" progId="Equation.2">
              <p:embed/>
            </p:oleObj>
          </a:graphicData>
        </a:graphic>
      </p:graphicFrame>
      <p:graphicFrame>
        <p:nvGraphicFramePr>
          <p:cNvPr id="61441" name="Object 1"/>
          <p:cNvGraphicFramePr>
            <a:graphicFrameLocks noChangeAspect="1"/>
          </p:cNvGraphicFramePr>
          <p:nvPr/>
        </p:nvGraphicFramePr>
        <p:xfrm>
          <a:off x="3209925" y="3375025"/>
          <a:ext cx="214313" cy="290513"/>
        </p:xfrm>
        <a:graphic>
          <a:graphicData uri="http://schemas.openxmlformats.org/presentationml/2006/ole">
            <p:oleObj spid="_x0000_s61441" name="Equation" r:id="rId4" imgW="215640" imgH="291960" progId="Equation.2">
              <p:embed/>
            </p:oleObj>
          </a:graphicData>
        </a:graphic>
      </p:graphicFrame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4041775" y="965200"/>
          <a:ext cx="228600" cy="290513"/>
        </p:xfrm>
        <a:graphic>
          <a:graphicData uri="http://schemas.openxmlformats.org/presentationml/2006/ole">
            <p:oleObj spid="_x0000_s61442" name="Equation" r:id="rId5" imgW="228600" imgH="291960" progId="Equation.2">
              <p:embed/>
            </p:oleObj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3155950" y="2460625"/>
          <a:ext cx="150813" cy="290513"/>
        </p:xfrm>
        <a:graphic>
          <a:graphicData uri="http://schemas.openxmlformats.org/presentationml/2006/ole">
            <p:oleObj spid="_x0000_s61443" name="Equation" r:id="rId6" imgW="152280" imgH="291960" progId="Equation.2">
              <p:embed/>
            </p:oleObj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5187950" y="1755775"/>
          <a:ext cx="163513" cy="290513"/>
        </p:xfrm>
        <a:graphic>
          <a:graphicData uri="http://schemas.openxmlformats.org/presentationml/2006/ole">
            <p:oleObj spid="_x0000_s61444" name="Equation" r:id="rId7" imgW="164880" imgH="291960" progId="Equation.2">
              <p:embed/>
            </p:oleObj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2540000" y="4273550"/>
          <a:ext cx="4953000" cy="1993900"/>
        </p:xfrm>
        <a:graphic>
          <a:graphicData uri="http://schemas.openxmlformats.org/presentationml/2006/ole">
            <p:oleObj spid="_x0000_s61445" name="Equation" r:id="rId8" imgW="4952880" imgH="1993680" progId="Equation.2">
              <p:embed/>
            </p:oleObj>
          </a:graphicData>
        </a:graphic>
      </p:graphicFrame>
      <p:sp>
        <p:nvSpPr>
          <p:cNvPr id="29729" name="Text Box 33"/>
          <p:cNvSpPr txBox="1">
            <a:spLocks noChangeArrowheads="1"/>
          </p:cNvSpPr>
          <p:nvPr/>
        </p:nvSpPr>
        <p:spPr bwMode="auto">
          <a:xfrm>
            <a:off x="1101725" y="4252913"/>
            <a:ext cx="11620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Forward:</a:t>
            </a:r>
          </a:p>
        </p:txBody>
      </p:sp>
      <p:sp>
        <p:nvSpPr>
          <p:cNvPr id="29730" name="Text Box 34"/>
          <p:cNvSpPr txBox="1">
            <a:spLocks noChangeArrowheads="1"/>
          </p:cNvSpPr>
          <p:nvPr/>
        </p:nvSpPr>
        <p:spPr bwMode="auto">
          <a:xfrm>
            <a:off x="1190625" y="5116513"/>
            <a:ext cx="10604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Inverse: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Simple 2-Link Articulated Structure:</a:t>
            </a:r>
            <a:br>
              <a:rPr lang="en-US"/>
            </a:br>
            <a:r>
              <a:rPr lang="en-US"/>
              <a:t>Two Solutions</a:t>
            </a:r>
          </a:p>
        </p:txBody>
      </p:sp>
      <p:grpSp>
        <p:nvGrpSpPr>
          <p:cNvPr id="30747" name="Group 27"/>
          <p:cNvGrpSpPr>
            <a:grpSpLocks/>
          </p:cNvGrpSpPr>
          <p:nvPr/>
        </p:nvGrpSpPr>
        <p:grpSpPr bwMode="auto">
          <a:xfrm>
            <a:off x="2286000" y="1098550"/>
            <a:ext cx="1062038" cy="3581400"/>
            <a:chOff x="1640" y="380"/>
            <a:chExt cx="669" cy="2256"/>
          </a:xfrm>
        </p:grpSpPr>
        <p:grpSp>
          <p:nvGrpSpPr>
            <p:cNvPr id="30725" name="Group 5"/>
            <p:cNvGrpSpPr>
              <a:grpSpLocks/>
            </p:cNvGrpSpPr>
            <p:nvPr/>
          </p:nvGrpSpPr>
          <p:grpSpPr bwMode="auto">
            <a:xfrm rot="-3377062">
              <a:off x="1688" y="2270"/>
              <a:ext cx="96" cy="192"/>
              <a:chOff x="960" y="1152"/>
              <a:chExt cx="96" cy="192"/>
            </a:xfrm>
          </p:grpSpPr>
          <p:sp>
            <p:nvSpPr>
              <p:cNvPr id="30726" name="Arc 6"/>
              <p:cNvSpPr>
                <a:spLocks/>
              </p:cNvSpPr>
              <p:nvPr/>
            </p:nvSpPr>
            <p:spPr bwMode="auto">
              <a:xfrm flipH="1">
                <a:off x="960" y="1152"/>
                <a:ext cx="96" cy="9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27" name="Arc 7"/>
              <p:cNvSpPr>
                <a:spLocks/>
              </p:cNvSpPr>
              <p:nvPr/>
            </p:nvSpPr>
            <p:spPr bwMode="auto">
              <a:xfrm flipH="1" flipV="1">
                <a:off x="960" y="1248"/>
                <a:ext cx="96" cy="9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728" name="Line 8"/>
            <p:cNvSpPr>
              <a:spLocks noChangeShapeType="1"/>
            </p:cNvSpPr>
            <p:nvPr/>
          </p:nvSpPr>
          <p:spPr bwMode="auto">
            <a:xfrm rot="-3377062">
              <a:off x="1181" y="1508"/>
              <a:ext cx="22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9" name="Line 9"/>
            <p:cNvSpPr>
              <a:spLocks noChangeShapeType="1"/>
            </p:cNvSpPr>
            <p:nvPr/>
          </p:nvSpPr>
          <p:spPr bwMode="auto">
            <a:xfrm rot="-3377062">
              <a:off x="1370" y="1593"/>
              <a:ext cx="1584" cy="9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0" name="Line 10"/>
            <p:cNvSpPr>
              <a:spLocks noChangeShapeType="1"/>
            </p:cNvSpPr>
            <p:nvPr/>
          </p:nvSpPr>
          <p:spPr bwMode="auto">
            <a:xfrm rot="18222938" flipV="1">
              <a:off x="1450" y="1646"/>
              <a:ext cx="1584" cy="9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31" name="Line 11"/>
          <p:cNvSpPr>
            <a:spLocks noChangeShapeType="1"/>
          </p:cNvSpPr>
          <p:nvPr/>
        </p:nvSpPr>
        <p:spPr bwMode="auto">
          <a:xfrm rot="-3377062">
            <a:off x="2481263" y="3959225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0732" name="Group 12"/>
          <p:cNvGrpSpPr>
            <a:grpSpLocks/>
          </p:cNvGrpSpPr>
          <p:nvPr/>
        </p:nvGrpSpPr>
        <p:grpSpPr bwMode="auto">
          <a:xfrm rot="1803558">
            <a:off x="3765550" y="1890713"/>
            <a:ext cx="152400" cy="304800"/>
            <a:chOff x="960" y="1152"/>
            <a:chExt cx="96" cy="192"/>
          </a:xfrm>
        </p:grpSpPr>
        <p:sp>
          <p:nvSpPr>
            <p:cNvPr id="30733" name="Arc 13"/>
            <p:cNvSpPr>
              <a:spLocks/>
            </p:cNvSpPr>
            <p:nvPr/>
          </p:nvSpPr>
          <p:spPr bwMode="auto">
            <a:xfrm flipH="1">
              <a:off x="960" y="1152"/>
              <a:ext cx="96" cy="9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4" name="Arc 14"/>
            <p:cNvSpPr>
              <a:spLocks/>
            </p:cNvSpPr>
            <p:nvPr/>
          </p:nvSpPr>
          <p:spPr bwMode="auto">
            <a:xfrm flipH="1" flipV="1">
              <a:off x="960" y="1248"/>
              <a:ext cx="96" cy="9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35" name="Line 15"/>
          <p:cNvSpPr>
            <a:spLocks noChangeShapeType="1"/>
          </p:cNvSpPr>
          <p:nvPr/>
        </p:nvSpPr>
        <p:spPr bwMode="auto">
          <a:xfrm rot="1803558">
            <a:off x="3505200" y="2730500"/>
            <a:ext cx="30480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Line 16"/>
          <p:cNvSpPr>
            <a:spLocks noChangeShapeType="1"/>
          </p:cNvSpPr>
          <p:nvPr/>
        </p:nvSpPr>
        <p:spPr bwMode="auto">
          <a:xfrm rot="1803558">
            <a:off x="3776663" y="2568575"/>
            <a:ext cx="2514600" cy="152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 rot="1803558" flipV="1">
            <a:off x="3700463" y="2700338"/>
            <a:ext cx="2514600" cy="152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 rot="1803558">
            <a:off x="3906838" y="1852613"/>
            <a:ext cx="0" cy="457200"/>
          </a:xfrm>
          <a:prstGeom prst="line">
            <a:avLst/>
          </a:prstGeom>
          <a:noFill/>
          <a:ln w="12700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9" name="Freeform 19"/>
          <p:cNvSpPr>
            <a:spLocks/>
          </p:cNvSpPr>
          <p:nvPr/>
        </p:nvSpPr>
        <p:spPr bwMode="auto">
          <a:xfrm>
            <a:off x="3546475" y="1735138"/>
            <a:ext cx="644525" cy="698500"/>
          </a:xfrm>
          <a:custGeom>
            <a:avLst/>
            <a:gdLst/>
            <a:ahLst/>
            <a:cxnLst>
              <a:cxn ang="0">
                <a:pos x="338" y="35"/>
              </a:cxn>
              <a:cxn ang="0">
                <a:pos x="258" y="3"/>
              </a:cxn>
              <a:cxn ang="0">
                <a:pos x="134" y="15"/>
              </a:cxn>
              <a:cxn ang="0">
                <a:pos x="54" y="79"/>
              </a:cxn>
              <a:cxn ang="0">
                <a:pos x="2" y="211"/>
              </a:cxn>
              <a:cxn ang="0">
                <a:pos x="42" y="351"/>
              </a:cxn>
              <a:cxn ang="0">
                <a:pos x="154" y="427"/>
              </a:cxn>
              <a:cxn ang="0">
                <a:pos x="286" y="423"/>
              </a:cxn>
              <a:cxn ang="0">
                <a:pos x="406" y="323"/>
              </a:cxn>
            </a:cxnLst>
            <a:rect l="0" t="0" r="r" b="b"/>
            <a:pathLst>
              <a:path w="406" h="440">
                <a:moveTo>
                  <a:pt x="338" y="35"/>
                </a:moveTo>
                <a:cubicBezTo>
                  <a:pt x="315" y="20"/>
                  <a:pt x="292" y="6"/>
                  <a:pt x="258" y="3"/>
                </a:cubicBezTo>
                <a:cubicBezTo>
                  <a:pt x="224" y="0"/>
                  <a:pt x="168" y="2"/>
                  <a:pt x="134" y="15"/>
                </a:cubicBezTo>
                <a:cubicBezTo>
                  <a:pt x="100" y="28"/>
                  <a:pt x="76" y="46"/>
                  <a:pt x="54" y="79"/>
                </a:cubicBezTo>
                <a:cubicBezTo>
                  <a:pt x="32" y="112"/>
                  <a:pt x="4" y="166"/>
                  <a:pt x="2" y="211"/>
                </a:cubicBezTo>
                <a:cubicBezTo>
                  <a:pt x="0" y="256"/>
                  <a:pt x="17" y="315"/>
                  <a:pt x="42" y="351"/>
                </a:cubicBezTo>
                <a:cubicBezTo>
                  <a:pt x="67" y="387"/>
                  <a:pt x="113" y="415"/>
                  <a:pt x="154" y="427"/>
                </a:cubicBezTo>
                <a:cubicBezTo>
                  <a:pt x="195" y="439"/>
                  <a:pt x="244" y="440"/>
                  <a:pt x="286" y="423"/>
                </a:cubicBezTo>
                <a:cubicBezTo>
                  <a:pt x="328" y="406"/>
                  <a:pt x="386" y="339"/>
                  <a:pt x="406" y="323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Line 20"/>
          <p:cNvSpPr>
            <a:spLocks noChangeShapeType="1"/>
          </p:cNvSpPr>
          <p:nvPr/>
        </p:nvSpPr>
        <p:spPr bwMode="auto">
          <a:xfrm>
            <a:off x="1847850" y="4197350"/>
            <a:ext cx="15367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Freeform 21"/>
          <p:cNvSpPr>
            <a:spLocks/>
          </p:cNvSpPr>
          <p:nvPr/>
        </p:nvSpPr>
        <p:spPr bwMode="auto">
          <a:xfrm>
            <a:off x="2654300" y="3917950"/>
            <a:ext cx="133350" cy="279400"/>
          </a:xfrm>
          <a:custGeom>
            <a:avLst/>
            <a:gdLst/>
            <a:ahLst/>
            <a:cxnLst>
              <a:cxn ang="0">
                <a:pos x="84" y="176"/>
              </a:cxn>
              <a:cxn ang="0">
                <a:pos x="76" y="92"/>
              </a:cxn>
              <a:cxn ang="0">
                <a:pos x="44" y="40"/>
              </a:cxn>
              <a:cxn ang="0">
                <a:pos x="0" y="0"/>
              </a:cxn>
            </a:cxnLst>
            <a:rect l="0" t="0" r="r" b="b"/>
            <a:pathLst>
              <a:path w="84" h="176">
                <a:moveTo>
                  <a:pt x="84" y="176"/>
                </a:moveTo>
                <a:cubicBezTo>
                  <a:pt x="83" y="145"/>
                  <a:pt x="83" y="115"/>
                  <a:pt x="76" y="92"/>
                </a:cubicBezTo>
                <a:cubicBezTo>
                  <a:pt x="69" y="69"/>
                  <a:pt x="57" y="55"/>
                  <a:pt x="44" y="40"/>
                </a:cubicBezTo>
                <a:cubicBezTo>
                  <a:pt x="31" y="25"/>
                  <a:pt x="15" y="12"/>
                  <a:pt x="0" y="0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0742" name="Object 22"/>
          <p:cNvGraphicFramePr>
            <a:graphicFrameLocks noChangeAspect="1"/>
          </p:cNvGraphicFramePr>
          <p:nvPr/>
        </p:nvGraphicFramePr>
        <p:xfrm>
          <a:off x="6232525" y="3114675"/>
          <a:ext cx="711200" cy="252413"/>
        </p:xfrm>
        <a:graphic>
          <a:graphicData uri="http://schemas.openxmlformats.org/presentationml/2006/ole">
            <p:oleObj spid="_x0000_s30742" name="Equation" r:id="rId3" imgW="711000" imgH="253800" progId="Equation.2">
              <p:embed/>
            </p:oleObj>
          </a:graphicData>
        </a:graphic>
      </p:graphicFrame>
      <p:graphicFrame>
        <p:nvGraphicFramePr>
          <p:cNvPr id="30743" name="Object 23"/>
          <p:cNvGraphicFramePr>
            <a:graphicFrameLocks noChangeAspect="1"/>
          </p:cNvGraphicFramePr>
          <p:nvPr/>
        </p:nvGraphicFramePr>
        <p:xfrm>
          <a:off x="2892425" y="3870325"/>
          <a:ext cx="214313" cy="290513"/>
        </p:xfrm>
        <a:graphic>
          <a:graphicData uri="http://schemas.openxmlformats.org/presentationml/2006/ole">
            <p:oleObj spid="_x0000_s30743" name="Equation" r:id="rId4" imgW="215640" imgH="291960" progId="Equation.2">
              <p:embed/>
            </p:oleObj>
          </a:graphicData>
        </a:graphic>
      </p:graphicFrame>
      <p:graphicFrame>
        <p:nvGraphicFramePr>
          <p:cNvPr id="30744" name="Object 24"/>
          <p:cNvGraphicFramePr>
            <a:graphicFrameLocks noChangeAspect="1"/>
          </p:cNvGraphicFramePr>
          <p:nvPr/>
        </p:nvGraphicFramePr>
        <p:xfrm>
          <a:off x="3724275" y="1460500"/>
          <a:ext cx="228600" cy="290513"/>
        </p:xfrm>
        <a:graphic>
          <a:graphicData uri="http://schemas.openxmlformats.org/presentationml/2006/ole">
            <p:oleObj spid="_x0000_s30744" name="Equation" r:id="rId5" imgW="228600" imgH="291960" progId="Equation.2">
              <p:embed/>
            </p:oleObj>
          </a:graphicData>
        </a:graphic>
      </p:graphicFrame>
      <p:graphicFrame>
        <p:nvGraphicFramePr>
          <p:cNvPr id="30745" name="Object 25"/>
          <p:cNvGraphicFramePr>
            <a:graphicFrameLocks noChangeAspect="1"/>
          </p:cNvGraphicFramePr>
          <p:nvPr/>
        </p:nvGraphicFramePr>
        <p:xfrm>
          <a:off x="2838450" y="2955925"/>
          <a:ext cx="150813" cy="290513"/>
        </p:xfrm>
        <a:graphic>
          <a:graphicData uri="http://schemas.openxmlformats.org/presentationml/2006/ole">
            <p:oleObj spid="_x0000_s30745" name="Equation" r:id="rId6" imgW="152280" imgH="291960" progId="Equation.2">
              <p:embed/>
            </p:oleObj>
          </a:graphicData>
        </a:graphic>
      </p:graphicFrame>
      <p:graphicFrame>
        <p:nvGraphicFramePr>
          <p:cNvPr id="30746" name="Object 26"/>
          <p:cNvGraphicFramePr>
            <a:graphicFrameLocks noChangeAspect="1"/>
          </p:cNvGraphicFramePr>
          <p:nvPr/>
        </p:nvGraphicFramePr>
        <p:xfrm>
          <a:off x="4870450" y="2251075"/>
          <a:ext cx="163513" cy="290513"/>
        </p:xfrm>
        <a:graphic>
          <a:graphicData uri="http://schemas.openxmlformats.org/presentationml/2006/ole">
            <p:oleObj spid="_x0000_s30746" name="Equation" r:id="rId7" imgW="164880" imgH="291960" progId="Equation.2">
              <p:embed/>
            </p:oleObj>
          </a:graphicData>
        </a:graphic>
      </p:graphicFrame>
      <p:grpSp>
        <p:nvGrpSpPr>
          <p:cNvPr id="30748" name="Group 28"/>
          <p:cNvGrpSpPr>
            <a:grpSpLocks/>
          </p:cNvGrpSpPr>
          <p:nvPr/>
        </p:nvGrpSpPr>
        <p:grpSpPr bwMode="auto">
          <a:xfrm rot="5342803">
            <a:off x="3264694" y="2685257"/>
            <a:ext cx="1062037" cy="3581400"/>
            <a:chOff x="1640" y="380"/>
            <a:chExt cx="669" cy="2256"/>
          </a:xfrm>
        </p:grpSpPr>
        <p:grpSp>
          <p:nvGrpSpPr>
            <p:cNvPr id="30749" name="Group 29"/>
            <p:cNvGrpSpPr>
              <a:grpSpLocks/>
            </p:cNvGrpSpPr>
            <p:nvPr/>
          </p:nvGrpSpPr>
          <p:grpSpPr bwMode="auto">
            <a:xfrm rot="-3377062">
              <a:off x="1688" y="2270"/>
              <a:ext cx="96" cy="192"/>
              <a:chOff x="960" y="1152"/>
              <a:chExt cx="96" cy="192"/>
            </a:xfrm>
          </p:grpSpPr>
          <p:sp>
            <p:nvSpPr>
              <p:cNvPr id="30750" name="Arc 30"/>
              <p:cNvSpPr>
                <a:spLocks/>
              </p:cNvSpPr>
              <p:nvPr/>
            </p:nvSpPr>
            <p:spPr bwMode="auto">
              <a:xfrm flipH="1">
                <a:off x="960" y="1152"/>
                <a:ext cx="96" cy="9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66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51" name="Arc 31"/>
              <p:cNvSpPr>
                <a:spLocks/>
              </p:cNvSpPr>
              <p:nvPr/>
            </p:nvSpPr>
            <p:spPr bwMode="auto">
              <a:xfrm flipH="1" flipV="1">
                <a:off x="960" y="1248"/>
                <a:ext cx="96" cy="9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66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752" name="Line 32"/>
            <p:cNvSpPr>
              <a:spLocks noChangeShapeType="1"/>
            </p:cNvSpPr>
            <p:nvPr/>
          </p:nvSpPr>
          <p:spPr bwMode="auto">
            <a:xfrm rot="-3377062">
              <a:off x="1181" y="1508"/>
              <a:ext cx="2256" cy="0"/>
            </a:xfrm>
            <a:prstGeom prst="line">
              <a:avLst/>
            </a:prstGeom>
            <a:noFill/>
            <a:ln w="12700">
              <a:solidFill>
                <a:srgbClr val="0066FF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3" name="Line 33"/>
            <p:cNvSpPr>
              <a:spLocks noChangeShapeType="1"/>
            </p:cNvSpPr>
            <p:nvPr/>
          </p:nvSpPr>
          <p:spPr bwMode="auto">
            <a:xfrm rot="-3377062">
              <a:off x="1370" y="1593"/>
              <a:ext cx="1584" cy="96"/>
            </a:xfrm>
            <a:prstGeom prst="line">
              <a:avLst/>
            </a:prstGeom>
            <a:noFill/>
            <a:ln w="12700">
              <a:solidFill>
                <a:srgbClr val="00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4" name="Line 34"/>
            <p:cNvSpPr>
              <a:spLocks noChangeShapeType="1"/>
            </p:cNvSpPr>
            <p:nvPr/>
          </p:nvSpPr>
          <p:spPr bwMode="auto">
            <a:xfrm rot="18222938" flipV="1">
              <a:off x="1450" y="1646"/>
              <a:ext cx="1584" cy="96"/>
            </a:xfrm>
            <a:prstGeom prst="line">
              <a:avLst/>
            </a:prstGeom>
            <a:noFill/>
            <a:ln w="12700">
              <a:solidFill>
                <a:srgbClr val="00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755" name="Group 35"/>
          <p:cNvGrpSpPr>
            <a:grpSpLocks/>
          </p:cNvGrpSpPr>
          <p:nvPr/>
        </p:nvGrpSpPr>
        <p:grpSpPr bwMode="auto">
          <a:xfrm rot="-141485">
            <a:off x="4368800" y="2406650"/>
            <a:ext cx="1062038" cy="3581400"/>
            <a:chOff x="1640" y="380"/>
            <a:chExt cx="669" cy="2256"/>
          </a:xfrm>
        </p:grpSpPr>
        <p:grpSp>
          <p:nvGrpSpPr>
            <p:cNvPr id="30756" name="Group 36"/>
            <p:cNvGrpSpPr>
              <a:grpSpLocks/>
            </p:cNvGrpSpPr>
            <p:nvPr/>
          </p:nvGrpSpPr>
          <p:grpSpPr bwMode="auto">
            <a:xfrm rot="-3377062">
              <a:off x="1688" y="2270"/>
              <a:ext cx="96" cy="192"/>
              <a:chOff x="960" y="1152"/>
              <a:chExt cx="96" cy="192"/>
            </a:xfrm>
          </p:grpSpPr>
          <p:sp>
            <p:nvSpPr>
              <p:cNvPr id="30757" name="Arc 37"/>
              <p:cNvSpPr>
                <a:spLocks/>
              </p:cNvSpPr>
              <p:nvPr/>
            </p:nvSpPr>
            <p:spPr bwMode="auto">
              <a:xfrm flipH="1">
                <a:off x="960" y="1152"/>
                <a:ext cx="96" cy="9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66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58" name="Arc 38"/>
              <p:cNvSpPr>
                <a:spLocks/>
              </p:cNvSpPr>
              <p:nvPr/>
            </p:nvSpPr>
            <p:spPr bwMode="auto">
              <a:xfrm flipH="1" flipV="1">
                <a:off x="960" y="1248"/>
                <a:ext cx="96" cy="9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66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759" name="Line 39"/>
            <p:cNvSpPr>
              <a:spLocks noChangeShapeType="1"/>
            </p:cNvSpPr>
            <p:nvPr/>
          </p:nvSpPr>
          <p:spPr bwMode="auto">
            <a:xfrm rot="-3377062">
              <a:off x="1181" y="1508"/>
              <a:ext cx="2256" cy="0"/>
            </a:xfrm>
            <a:prstGeom prst="line">
              <a:avLst/>
            </a:prstGeom>
            <a:noFill/>
            <a:ln w="12700">
              <a:solidFill>
                <a:srgbClr val="0066FF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0" name="Line 40"/>
            <p:cNvSpPr>
              <a:spLocks noChangeShapeType="1"/>
            </p:cNvSpPr>
            <p:nvPr/>
          </p:nvSpPr>
          <p:spPr bwMode="auto">
            <a:xfrm rot="-3377062">
              <a:off x="1370" y="1593"/>
              <a:ext cx="1584" cy="96"/>
            </a:xfrm>
            <a:prstGeom prst="line">
              <a:avLst/>
            </a:prstGeom>
            <a:noFill/>
            <a:ln w="12700">
              <a:solidFill>
                <a:srgbClr val="00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1" name="Line 41"/>
            <p:cNvSpPr>
              <a:spLocks noChangeShapeType="1"/>
            </p:cNvSpPr>
            <p:nvPr/>
          </p:nvSpPr>
          <p:spPr bwMode="auto">
            <a:xfrm rot="18222938" flipV="1">
              <a:off x="1450" y="1646"/>
              <a:ext cx="1584" cy="96"/>
            </a:xfrm>
            <a:prstGeom prst="line">
              <a:avLst/>
            </a:prstGeom>
            <a:noFill/>
            <a:ln w="12700">
              <a:solidFill>
                <a:srgbClr val="00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Representing Articulated Figures:</a:t>
            </a:r>
            <a:br>
              <a:rPr lang="en-US"/>
            </a:br>
            <a:r>
              <a:rPr lang="en-US"/>
              <a:t>Denavit-Hartenberg (DH) Notation</a:t>
            </a:r>
          </a:p>
        </p:txBody>
      </p:sp>
      <p:pic>
        <p:nvPicPr>
          <p:cNvPr id="31747" name="Picture 3" descr="C:\WINDOWS\DESKTOP\Graphics 2\Images for session 12\lin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5900" y="1184275"/>
            <a:ext cx="8653463" cy="3768725"/>
          </a:xfrm>
          <a:prstGeom prst="rect">
            <a:avLst/>
          </a:prstGeom>
          <a:noFill/>
        </p:spPr>
      </p:pic>
      <p:graphicFrame>
        <p:nvGraphicFramePr>
          <p:cNvPr id="62464" name="Object 0"/>
          <p:cNvGraphicFramePr>
            <a:graphicFrameLocks noChangeAspect="1"/>
          </p:cNvGraphicFramePr>
          <p:nvPr/>
        </p:nvGraphicFramePr>
        <p:xfrm>
          <a:off x="463550" y="4870450"/>
          <a:ext cx="8294688" cy="1308100"/>
        </p:xfrm>
        <a:graphic>
          <a:graphicData uri="http://schemas.openxmlformats.org/presentationml/2006/ole">
            <p:oleObj spid="_x0000_s62464" name="Equation" r:id="rId4" imgW="8292960" imgH="1307880" progId="Equation.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Representing Articulated Figures:</a:t>
            </a:r>
            <a:br>
              <a:rPr lang="en-US"/>
            </a:br>
            <a:r>
              <a:rPr lang="en-US"/>
              <a:t>Denavit-Hartenberg (DH) Notation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796925" y="1698625"/>
            <a:ext cx="1841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63488" name="Object 0"/>
          <p:cNvGraphicFramePr>
            <a:graphicFrameLocks noChangeAspect="1"/>
          </p:cNvGraphicFramePr>
          <p:nvPr/>
        </p:nvGraphicFramePr>
        <p:xfrm>
          <a:off x="1314450" y="1797050"/>
          <a:ext cx="3746500" cy="977900"/>
        </p:xfrm>
        <a:graphic>
          <a:graphicData uri="http://schemas.openxmlformats.org/presentationml/2006/ole">
            <p:oleObj spid="_x0000_s63488" name="Equation" r:id="rId3" imgW="3746160" imgH="977760" progId="Equation.2">
              <p:embed/>
            </p:oleObj>
          </a:graphicData>
        </a:graphic>
      </p:graphicFrame>
      <p:graphicFrame>
        <p:nvGraphicFramePr>
          <p:cNvPr id="63489" name="Object 1"/>
          <p:cNvGraphicFramePr>
            <a:graphicFrameLocks noChangeAspect="1"/>
          </p:cNvGraphicFramePr>
          <p:nvPr/>
        </p:nvGraphicFramePr>
        <p:xfrm>
          <a:off x="5867400" y="1416050"/>
          <a:ext cx="2235200" cy="1333500"/>
        </p:xfrm>
        <a:graphic>
          <a:graphicData uri="http://schemas.openxmlformats.org/presentationml/2006/ole">
            <p:oleObj spid="_x0000_s63489" name="Equation" r:id="rId4" imgW="2234880" imgH="1333440" progId="Equation.2">
              <p:embed/>
            </p:oleObj>
          </a:graphicData>
        </a:graphic>
      </p:graphicFrame>
      <p:graphicFrame>
        <p:nvGraphicFramePr>
          <p:cNvPr id="63490" name="Object 2"/>
          <p:cNvGraphicFramePr>
            <a:graphicFrameLocks noChangeAspect="1"/>
          </p:cNvGraphicFramePr>
          <p:nvPr/>
        </p:nvGraphicFramePr>
        <p:xfrm>
          <a:off x="1301750" y="3435350"/>
          <a:ext cx="4305300" cy="620713"/>
        </p:xfrm>
        <a:graphic>
          <a:graphicData uri="http://schemas.openxmlformats.org/presentationml/2006/ole">
            <p:oleObj spid="_x0000_s63490" name="Equation" r:id="rId5" imgW="4305240" imgH="622080" progId="Equation.2">
              <p:embed/>
            </p:oleObj>
          </a:graphicData>
        </a:graphic>
      </p:graphicFrame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6292850" y="3003550"/>
          <a:ext cx="1384300" cy="1333500"/>
        </p:xfrm>
        <a:graphic>
          <a:graphicData uri="http://schemas.openxmlformats.org/presentationml/2006/ole">
            <p:oleObj spid="_x0000_s63491" name="Equation" r:id="rId6" imgW="1384200" imgH="1333440" progId="Equation.2">
              <p:embed/>
            </p:oleObj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1263650" y="5124450"/>
          <a:ext cx="4127500" cy="620713"/>
        </p:xfrm>
        <a:graphic>
          <a:graphicData uri="http://schemas.openxmlformats.org/presentationml/2006/ole">
            <p:oleObj spid="_x0000_s63492" name="Equation" r:id="rId7" imgW="4127400" imgH="622080" progId="Equation.2">
              <p:embed/>
            </p:oleObj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6254750" y="4705350"/>
          <a:ext cx="1511300" cy="1333500"/>
        </p:xfrm>
        <a:graphic>
          <a:graphicData uri="http://schemas.openxmlformats.org/presentationml/2006/ole">
            <p:oleObj spid="_x0000_s63493" name="Equation" r:id="rId8" imgW="1511280" imgH="1333440" progId="Equation.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Representing Articulated Figures:</a:t>
            </a:r>
            <a:br>
              <a:rPr lang="en-US"/>
            </a:br>
            <a:r>
              <a:rPr lang="en-US"/>
              <a:t>Denavit-Hartenberg (DH) Notation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796925" y="1698625"/>
            <a:ext cx="1841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33802" name="Object 10"/>
          <p:cNvGraphicFramePr>
            <a:graphicFrameLocks noChangeAspect="1"/>
          </p:cNvGraphicFramePr>
          <p:nvPr/>
        </p:nvGraphicFramePr>
        <p:xfrm>
          <a:off x="514350" y="2089150"/>
          <a:ext cx="4051300" cy="571500"/>
        </p:xfrm>
        <a:graphic>
          <a:graphicData uri="http://schemas.openxmlformats.org/presentationml/2006/ole">
            <p:oleObj spid="_x0000_s33802" name="Equation" r:id="rId3" imgW="4051080" imgH="571320" progId="Equation.2">
              <p:embed/>
            </p:oleObj>
          </a:graphicData>
        </a:graphic>
      </p:graphicFrame>
      <p:graphicFrame>
        <p:nvGraphicFramePr>
          <p:cNvPr id="33803" name="Object 11"/>
          <p:cNvGraphicFramePr>
            <a:graphicFrameLocks noChangeAspect="1"/>
          </p:cNvGraphicFramePr>
          <p:nvPr/>
        </p:nvGraphicFramePr>
        <p:xfrm>
          <a:off x="5289550" y="1733550"/>
          <a:ext cx="2578100" cy="1333500"/>
        </p:xfrm>
        <a:graphic>
          <a:graphicData uri="http://schemas.openxmlformats.org/presentationml/2006/ole">
            <p:oleObj spid="_x0000_s33803" name="Equation" r:id="rId4" imgW="2577960" imgH="1333440" progId="Equation.2">
              <p:embed/>
            </p:oleObj>
          </a:graphicData>
        </a:graphic>
      </p:graphicFrame>
      <p:graphicFrame>
        <p:nvGraphicFramePr>
          <p:cNvPr id="33804" name="Object 12"/>
          <p:cNvGraphicFramePr>
            <a:graphicFrameLocks noChangeAspect="1"/>
          </p:cNvGraphicFramePr>
          <p:nvPr/>
        </p:nvGraphicFramePr>
        <p:xfrm>
          <a:off x="2584450" y="3854450"/>
          <a:ext cx="3898900" cy="620713"/>
        </p:xfrm>
        <a:graphic>
          <a:graphicData uri="http://schemas.openxmlformats.org/presentationml/2006/ole">
            <p:oleObj spid="_x0000_s33804" name="Equation" r:id="rId5" imgW="3898800" imgH="622080" progId="Equation.2">
              <p:embed/>
            </p:oleObj>
          </a:graphicData>
        </a:graphic>
      </p:graphicFrame>
      <p:graphicFrame>
        <p:nvGraphicFramePr>
          <p:cNvPr id="33805" name="Object 13"/>
          <p:cNvGraphicFramePr>
            <a:graphicFrameLocks noChangeAspect="1"/>
          </p:cNvGraphicFramePr>
          <p:nvPr/>
        </p:nvGraphicFramePr>
        <p:xfrm>
          <a:off x="1511300" y="4527550"/>
          <a:ext cx="5818188" cy="1689100"/>
        </p:xfrm>
        <a:graphic>
          <a:graphicData uri="http://schemas.openxmlformats.org/presentationml/2006/ole">
            <p:oleObj spid="_x0000_s33805" name="Equation" r:id="rId6" imgW="5816520" imgH="1688760" progId="Equation.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ssion_6.ppt">
  <a:themeElements>
    <a:clrScheme name="">
      <a:dk1>
        <a:srgbClr val="000000"/>
      </a:dk1>
      <a:lt1>
        <a:srgbClr val="FFFFFF"/>
      </a:lt1>
      <a:dk2>
        <a:srgbClr val="000000"/>
      </a:dk2>
      <a:lt2>
        <a:srgbClr val="7F7F7F"/>
      </a:lt2>
      <a:accent1>
        <a:srgbClr val="FFFFFF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0000"/>
      </a:accent6>
      <a:hlink>
        <a:srgbClr val="414141"/>
      </a:hlink>
      <a:folHlink>
        <a:srgbClr val="000000"/>
      </a:folHlink>
    </a:clrScheme>
    <a:fontScheme name="session_6.ppt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ession_6.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ssion_6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ssion_6.pp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ssion_6.pp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ssion_6.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ssion_6.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ssion_6.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C:\WINDOWS\DESKTOP\session_6.ppt</Template>
  <TotalTime>1000</TotalTime>
  <Words>703</Words>
  <Application>Microsoft Office PowerPoint</Application>
  <PresentationFormat>On-screen Show (4:3)</PresentationFormat>
  <Paragraphs>115</Paragraphs>
  <Slides>29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session_6.ppt</vt:lpstr>
      <vt:lpstr>Equation</vt:lpstr>
      <vt:lpstr>  Animation  Articulated Figures &amp; Deformation</vt:lpstr>
      <vt:lpstr>Animating Articulated Structures</vt:lpstr>
      <vt:lpstr>Animating Articulated Structures</vt:lpstr>
      <vt:lpstr>Forward vs. Inverse Kinematics</vt:lpstr>
      <vt:lpstr>A Simple 2-Link Articulated Structure </vt:lpstr>
      <vt:lpstr>A Simple 2-Link Articulated Structure: Two Solutions</vt:lpstr>
      <vt:lpstr>Representing Articulated Figures: Denavit-Hartenberg (DH) Notation</vt:lpstr>
      <vt:lpstr>Representing Articulated Figures: Denavit-Hartenberg (DH) Notation</vt:lpstr>
      <vt:lpstr>Representing Articulated Figures: Denavit-Hartenberg (DH) Notation</vt:lpstr>
      <vt:lpstr>Representing Articulated Figures: Denavit-Hartenberg (DH) Notation</vt:lpstr>
      <vt:lpstr>The Jacobian</vt:lpstr>
      <vt:lpstr>The Jacobian: Why is it Useful for Inverse Kinematics?</vt:lpstr>
      <vt:lpstr>The Jacobian: Why is it Useful for Inverse Kinematics?</vt:lpstr>
      <vt:lpstr>The Jacobian: How do you Construct it?</vt:lpstr>
      <vt:lpstr>The Jacobian: How do you Construct it?</vt:lpstr>
      <vt:lpstr>Application of Inverse Kinematics to a Skeleton </vt:lpstr>
      <vt:lpstr>Simple Legged Animation Using Forward Kinematics</vt:lpstr>
      <vt:lpstr>Simple Legged Animation Hip Rotation Script</vt:lpstr>
      <vt:lpstr>Simple Legged Animation Knee Rotation Script</vt:lpstr>
      <vt:lpstr>Simple Legged Animation Ankle Rotation Script</vt:lpstr>
      <vt:lpstr>Simple Legged Animation Resulting Animation</vt:lpstr>
      <vt:lpstr>Soft Object Animation The Basic Approaches</vt:lpstr>
      <vt:lpstr>Nonlinear Global Deformation Barr 1984</vt:lpstr>
      <vt:lpstr>Nonlinear Global Deformation An Example</vt:lpstr>
      <vt:lpstr>Free Form Deformation (Sederburg 1986)</vt:lpstr>
      <vt:lpstr>Free Form Deformation The Algorithm</vt:lpstr>
      <vt:lpstr>Animating the Deformation: Factor Curves</vt:lpstr>
      <vt:lpstr>Factor Curves: An Example</vt:lpstr>
      <vt:lpstr>Factor Curves: An Example: the Animated Spoon</vt:lpstr>
    </vt:vector>
  </TitlesOfParts>
  <Company>The MITRE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Animating Articulated Structures</dc:title>
  <dc:creator>MITRE</dc:creator>
  <cp:lastModifiedBy>a</cp:lastModifiedBy>
  <cp:revision>19</cp:revision>
  <dcterms:created xsi:type="dcterms:W3CDTF">1998-11-28T22:17:07Z</dcterms:created>
  <dcterms:modified xsi:type="dcterms:W3CDTF">2016-07-22T07:28:19Z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